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7"/>
  </p:notesMasterIdLst>
  <p:sldIdLst>
    <p:sldId id="284" r:id="rId2"/>
    <p:sldId id="266" r:id="rId3"/>
    <p:sldId id="257" r:id="rId4"/>
    <p:sldId id="276" r:id="rId5"/>
    <p:sldId id="280" r:id="rId6"/>
    <p:sldId id="268" r:id="rId7"/>
    <p:sldId id="278" r:id="rId8"/>
    <p:sldId id="281" r:id="rId9"/>
    <p:sldId id="271" r:id="rId10"/>
    <p:sldId id="275" r:id="rId11"/>
    <p:sldId id="272" r:id="rId12"/>
    <p:sldId id="279" r:id="rId13"/>
    <p:sldId id="273" r:id="rId14"/>
    <p:sldId id="262" r:id="rId15"/>
    <p:sldId id="277" r:id="rId16"/>
    <p:sldId id="263" r:id="rId17"/>
    <p:sldId id="264" r:id="rId18"/>
    <p:sldId id="260" r:id="rId19"/>
    <p:sldId id="259" r:id="rId20"/>
    <p:sldId id="265" r:id="rId21"/>
    <p:sldId id="270" r:id="rId22"/>
    <p:sldId id="282" r:id="rId23"/>
    <p:sldId id="283" r:id="rId24"/>
    <p:sldId id="261"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56C9D"/>
    <a:srgbClr val="E6E6E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1" d="100"/>
          <a:sy n="111" d="100"/>
        </p:scale>
        <p:origin x="21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F8618-FA7E-44EA-853F-6741B37AD85E}"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2418C-ED47-4F95-BFF4-F53FC1D917B4}" type="slidenum">
              <a:rPr lang="en-US" smtClean="0"/>
              <a:t>‹#›</a:t>
            </a:fld>
            <a:endParaRPr lang="en-US"/>
          </a:p>
        </p:txBody>
      </p:sp>
    </p:spTree>
    <p:extLst>
      <p:ext uri="{BB962C8B-B14F-4D97-AF65-F5344CB8AC3E}">
        <p14:creationId xmlns:p14="http://schemas.microsoft.com/office/powerpoint/2010/main" val="258854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weather.gov/" TargetMode="External"/><Relationship Id="rId3" Type="http://schemas.openxmlformats.org/officeDocument/2006/relationships/hyperlink" Target="http://oceanservice.noaa.gov/observations/monitoring/" TargetMode="External"/><Relationship Id="rId7" Type="http://schemas.openxmlformats.org/officeDocument/2006/relationships/hyperlink" Target="http://www.nesdis.noaa.gov/about_satellites.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oceanservice.noaa.gov/geodesy/aerialphotos/" TargetMode="External"/><Relationship Id="rId5" Type="http://schemas.openxmlformats.org/officeDocument/2006/relationships/hyperlink" Target="http://oceanservice.noaa.gov/facts/bathymetry.html" TargetMode="External"/><Relationship Id="rId4" Type="http://schemas.openxmlformats.org/officeDocument/2006/relationships/hyperlink" Target="http://maps.ngdc.noaa.gov/viewers/nos_hydr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Coastal intelligence provides timely, actionable information developed from reliable and authoritative science to provide insight into present and future conditions in the ocean and in coastal areas. People in the maritime community rely on coastal intelligence for a range of decisions, from how much cargo to load on a ship to choosing the most efficient and safest route between two waterborne points.</a:t>
            </a:r>
          </a:p>
          <a:p>
            <a:endParaRPr lang="en-US" altLang="en-US" dirty="0"/>
          </a:p>
          <a:p>
            <a:r>
              <a:rPr lang="en-US" altLang="en-US" dirty="0"/>
              <a:t>NOAA delivers data from </a:t>
            </a:r>
            <a:r>
              <a:rPr lang="en-US" altLang="en-US" dirty="0">
                <a:hlinkClick r:id="rId3"/>
              </a:rPr>
              <a:t>observations</a:t>
            </a:r>
            <a:r>
              <a:rPr lang="en-US" altLang="en-US" dirty="0"/>
              <a:t> and </a:t>
            </a:r>
            <a:r>
              <a:rPr lang="en-US" altLang="en-US" dirty="0">
                <a:hlinkClick r:id="rId4"/>
              </a:rPr>
              <a:t>surveys</a:t>
            </a:r>
            <a:r>
              <a:rPr lang="en-US" altLang="en-US" dirty="0"/>
              <a:t>, layered upon prediction models and </a:t>
            </a:r>
            <a:r>
              <a:rPr lang="en-US" altLang="en-US" dirty="0">
                <a:hlinkClick r:id="rId5"/>
              </a:rPr>
              <a:t>topography/bathymetry</a:t>
            </a:r>
            <a:r>
              <a:rPr lang="en-US" altLang="en-US" dirty="0"/>
              <a:t> maps, coupled with </a:t>
            </a:r>
            <a:r>
              <a:rPr lang="en-US" altLang="en-US" dirty="0">
                <a:hlinkClick r:id="rId6"/>
              </a:rPr>
              <a:t>aerial</a:t>
            </a:r>
            <a:r>
              <a:rPr lang="en-US" altLang="en-US" dirty="0"/>
              <a:t> and </a:t>
            </a:r>
            <a:r>
              <a:rPr lang="en-US" altLang="en-US" dirty="0">
                <a:hlinkClick r:id="rId7"/>
              </a:rPr>
              <a:t>satellite</a:t>
            </a:r>
            <a:r>
              <a:rPr lang="en-US" altLang="en-US" dirty="0"/>
              <a:t> imagery and continuous </a:t>
            </a:r>
            <a:r>
              <a:rPr lang="en-US" altLang="en-US" dirty="0">
                <a:hlinkClick r:id="rId8"/>
              </a:rPr>
              <a:t>weather</a:t>
            </a:r>
            <a:r>
              <a:rPr lang="en-US" altLang="en-US" dirty="0"/>
              <a:t> conditions. These layers of information describe and inform decisions that affect the marine transportation system, public safety, coastal community resilience, our economy, and sustainable use of the environment.</a:t>
            </a:r>
          </a:p>
          <a:p>
            <a:endParaRPr lang="en-US" altLang="en-US" dirty="0"/>
          </a:p>
          <a:p>
            <a:r>
              <a:rPr lang="en-US" altLang="en-US" b="1" dirty="0"/>
              <a:t>But the need for timely and accurate data doesn’t just end at the coast….NOAA also delivers data that reaches beyond the coast into the heart of the country including w</a:t>
            </a:r>
            <a:r>
              <a:rPr lang="en-US" altLang="en-US" b="1" dirty="0">
                <a:latin typeface="Arial" charset="0"/>
              </a:rPr>
              <a:t>eather data and forecasts and the national spatial reference system that enables GPS.</a:t>
            </a:r>
          </a:p>
          <a:p>
            <a:endParaRPr lang="en-US" altLang="en-US" dirty="0"/>
          </a:p>
          <a:p>
            <a:r>
              <a:rPr lang="en-US" altLang="en-US" b="1" dirty="0"/>
              <a:t>This intelligence data and its integration </a:t>
            </a:r>
            <a:r>
              <a:rPr lang="en-US" altLang="en-US" dirty="0"/>
              <a:t>is the foundation of precision navigation.  </a:t>
            </a:r>
          </a:p>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400">
                <a:solidFill>
                  <a:schemeClr val="tx1"/>
                </a:solidFill>
                <a:latin typeface="Calibri" pitchFamily="34" charset="0"/>
              </a:defRPr>
            </a:lvl1pPr>
            <a:lvl2pPr marL="37309645" indent="-36859943" eaLnBrk="0" hangingPunct="0">
              <a:spcBef>
                <a:spcPct val="30000"/>
              </a:spcBef>
              <a:defRPr sz="1400">
                <a:solidFill>
                  <a:schemeClr val="tx1"/>
                </a:solidFill>
                <a:latin typeface="Calibri" pitchFamily="34" charset="0"/>
              </a:defRPr>
            </a:lvl2pPr>
            <a:lvl3pPr marL="1124255" indent="-224851" eaLnBrk="0" hangingPunct="0">
              <a:spcBef>
                <a:spcPct val="30000"/>
              </a:spcBef>
              <a:defRPr sz="1400">
                <a:solidFill>
                  <a:schemeClr val="tx1"/>
                </a:solidFill>
                <a:latin typeface="Calibri" pitchFamily="34" charset="0"/>
              </a:defRPr>
            </a:lvl3pPr>
            <a:lvl4pPr marL="1573957" indent="-224851" eaLnBrk="0" hangingPunct="0">
              <a:spcBef>
                <a:spcPct val="30000"/>
              </a:spcBef>
              <a:defRPr sz="1400">
                <a:solidFill>
                  <a:schemeClr val="tx1"/>
                </a:solidFill>
                <a:latin typeface="Calibri" pitchFamily="34" charset="0"/>
              </a:defRPr>
            </a:lvl4pPr>
            <a:lvl5pPr marL="2023659" indent="-224851" eaLnBrk="0" hangingPunct="0">
              <a:spcBef>
                <a:spcPct val="30000"/>
              </a:spcBef>
              <a:defRPr sz="1400">
                <a:solidFill>
                  <a:schemeClr val="tx1"/>
                </a:solidFill>
                <a:latin typeface="Calibri" pitchFamily="34" charset="0"/>
              </a:defRPr>
            </a:lvl5pPr>
            <a:lvl6pPr marL="2473361" indent="-224851" eaLnBrk="0" fontAlgn="base" hangingPunct="0">
              <a:spcBef>
                <a:spcPct val="30000"/>
              </a:spcBef>
              <a:spcAft>
                <a:spcPct val="0"/>
              </a:spcAft>
              <a:defRPr sz="1400">
                <a:solidFill>
                  <a:schemeClr val="tx1"/>
                </a:solidFill>
                <a:latin typeface="Calibri" pitchFamily="34" charset="0"/>
              </a:defRPr>
            </a:lvl6pPr>
            <a:lvl7pPr marL="2923062" indent="-224851" eaLnBrk="0" fontAlgn="base" hangingPunct="0">
              <a:spcBef>
                <a:spcPct val="30000"/>
              </a:spcBef>
              <a:spcAft>
                <a:spcPct val="0"/>
              </a:spcAft>
              <a:defRPr sz="1400">
                <a:solidFill>
                  <a:schemeClr val="tx1"/>
                </a:solidFill>
                <a:latin typeface="Calibri" pitchFamily="34" charset="0"/>
              </a:defRPr>
            </a:lvl7pPr>
            <a:lvl8pPr marL="3372764" indent="-224851" eaLnBrk="0" fontAlgn="base" hangingPunct="0">
              <a:spcBef>
                <a:spcPct val="30000"/>
              </a:spcBef>
              <a:spcAft>
                <a:spcPct val="0"/>
              </a:spcAft>
              <a:defRPr sz="1400">
                <a:solidFill>
                  <a:schemeClr val="tx1"/>
                </a:solidFill>
                <a:latin typeface="Calibri" pitchFamily="34" charset="0"/>
              </a:defRPr>
            </a:lvl8pPr>
            <a:lvl9pPr marL="3822466" indent="-224851" eaLnBrk="0" fontAlgn="base" hangingPunct="0">
              <a:spcBef>
                <a:spcPct val="30000"/>
              </a:spcBef>
              <a:spcAft>
                <a:spcPct val="0"/>
              </a:spcAft>
              <a:defRPr sz="1400">
                <a:solidFill>
                  <a:schemeClr val="tx1"/>
                </a:solidFill>
                <a:latin typeface="Calibri" pitchFamily="34" charset="0"/>
              </a:defRPr>
            </a:lvl9pPr>
          </a:lstStyle>
          <a:p>
            <a:pPr eaLnBrk="1" hangingPunct="1">
              <a:spcBef>
                <a:spcPct val="0"/>
              </a:spcBef>
            </a:pPr>
            <a:fld id="{7F04075D-E317-4E39-A68D-F17D64594F44}" type="slidenum">
              <a:rPr lang="en-US" altLang="en-US" sz="1200">
                <a:solidFill>
                  <a:prstClr val="black"/>
                </a:solidFill>
                <a:ea typeface="ＭＳ Ｐゴシック" pitchFamily="34" charset="-128"/>
                <a:cs typeface="Arial" charset="0"/>
              </a:rPr>
              <a:pPr eaLnBrk="1" hangingPunct="1">
                <a:spcBef>
                  <a:spcPct val="0"/>
                </a:spcBef>
              </a:pPr>
              <a:t>18</a:t>
            </a:fld>
            <a:endParaRPr lang="en-US" altLang="en-US" sz="1200">
              <a:solidFill>
                <a:prstClr val="black"/>
              </a:solidFill>
              <a:ea typeface="ＭＳ Ｐゴシック" pitchFamily="34" charset="-128"/>
              <a:cs typeface="Arial" charset="0"/>
            </a:endParaRPr>
          </a:p>
        </p:txBody>
      </p:sp>
    </p:spTree>
    <p:extLst>
      <p:ext uri="{BB962C8B-B14F-4D97-AF65-F5344CB8AC3E}">
        <p14:creationId xmlns:p14="http://schemas.microsoft.com/office/powerpoint/2010/main" val="50110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48889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583009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3023189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61D4E-5A2C-4FEC-B356-E6DD618E0511}"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99933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1044274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4037812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3558577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419661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255084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95082"/>
          </a:xfrm>
        </p:spPr>
        <p:txBody>
          <a:bodyPr/>
          <a:lstStyle/>
          <a:p>
            <a:r>
              <a:rPr lang="en-US"/>
              <a:t>Click to edit Master title style</a:t>
            </a:r>
            <a:endParaRPr lang="en-US" dirty="0"/>
          </a:p>
        </p:txBody>
      </p:sp>
      <p:sp>
        <p:nvSpPr>
          <p:cNvPr id="3" name="Content Placeholder 2"/>
          <p:cNvSpPr>
            <a:spLocks noGrp="1"/>
          </p:cNvSpPr>
          <p:nvPr>
            <p:ph idx="1"/>
          </p:nvPr>
        </p:nvSpPr>
        <p:spPr>
          <a:xfrm>
            <a:off x="646111" y="1574132"/>
            <a:ext cx="9404723" cy="4195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157994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2937265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3086123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2510594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1161677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2018548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3680241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2FE632-B6C6-4F29-BA47-31E30B77F99E}" type="datetimeFigureOut">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561D4E-5A2C-4FEC-B356-E6DD618E0511}" type="slidenum">
              <a:rPr lang="en-US" smtClean="0"/>
              <a:t>‹#›</a:t>
            </a:fld>
            <a:endParaRPr lang="en-US" dirty="0"/>
          </a:p>
        </p:txBody>
      </p:sp>
    </p:spTree>
    <p:extLst>
      <p:ext uri="{BB962C8B-B14F-4D97-AF65-F5344CB8AC3E}">
        <p14:creationId xmlns:p14="http://schemas.microsoft.com/office/powerpoint/2010/main" val="2736583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F2FE632-B6C6-4F29-BA47-31E30B77F99E}" type="datetimeFigureOut">
              <a:rPr lang="en-US" smtClean="0"/>
              <a:t>11/29/2021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8561D4E-5A2C-4FEC-B356-E6DD618E0511}" type="slidenum">
              <a:rPr lang="en-US" smtClean="0"/>
              <a:t>‹#›</a:t>
            </a:fld>
            <a:endParaRPr lang="en-US" dirty="0"/>
          </a:p>
        </p:txBody>
      </p:sp>
    </p:spTree>
    <p:extLst>
      <p:ext uri="{BB962C8B-B14F-4D97-AF65-F5344CB8AC3E}">
        <p14:creationId xmlns:p14="http://schemas.microsoft.com/office/powerpoint/2010/main" val="3283889027"/>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noaa.gov/about/organization/noaa-organization-chart" TargetMode="External"/><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fisheries.noaa.gov/national/population-assessments/fishery-stock-status-updat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noaa.gov/about/organization/noaa-organization-chart" TargetMode="External"/><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oceanservice.noaa.gov/hazards/hurricanes/" TargetMode="External"/><Relationship Id="rId7" Type="http://schemas.openxmlformats.org/officeDocument/2006/relationships/image" Target="../media/image20.jpeg"/><Relationship Id="rId2" Type="http://schemas.openxmlformats.org/officeDocument/2006/relationships/hyperlink" Target="https://nauticalcharts.noaa.gov/customer-service/regional-managers/index.html"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oceanservice.noaa.gov/education/for-educators.html" TargetMode="External"/><Relationship Id="rId4" Type="http://schemas.openxmlformats.org/officeDocument/2006/relationships/hyperlink" Target="https://nowcoast.noaa.gov/"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noaa.gov/about/organization/noaa-organization-chart" TargetMode="External"/><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noaa.gov/about/organization/noaa-organization-chart" TargetMode="External"/><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JxG65RwwjT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noaa.gov/about/organization/noaa-organization-chart" TargetMode="External"/><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447800"/>
            <a:ext cx="10076637" cy="3329581"/>
          </a:xfrm>
        </p:spPr>
        <p:txBody>
          <a:bodyPr/>
          <a:lstStyle/>
          <a:p>
            <a:r>
              <a:rPr lang="en-US" sz="6000" dirty="0"/>
              <a:t>Knauss to NOAA: </a:t>
            </a:r>
            <a:br>
              <a:rPr lang="en-US" sz="6000" dirty="0"/>
            </a:br>
            <a:r>
              <a:rPr lang="en-US" sz="6000" dirty="0"/>
              <a:t>How the Knauss Fellowship can jump start your </a:t>
            </a:r>
            <a:br>
              <a:rPr lang="en-US" sz="6000" dirty="0"/>
            </a:br>
            <a:r>
              <a:rPr lang="en-US" sz="6000" dirty="0"/>
              <a:t>NOAA career </a:t>
            </a:r>
          </a:p>
        </p:txBody>
      </p:sp>
      <p:sp>
        <p:nvSpPr>
          <p:cNvPr id="3" name="Subtitle 2"/>
          <p:cNvSpPr>
            <a:spLocks noGrp="1"/>
          </p:cNvSpPr>
          <p:nvPr>
            <p:ph type="subTitle" idx="1"/>
          </p:nvPr>
        </p:nvSpPr>
        <p:spPr>
          <a:xfrm>
            <a:off x="1154955" y="4777380"/>
            <a:ext cx="8825658" cy="1882212"/>
          </a:xfrm>
        </p:spPr>
        <p:txBody>
          <a:bodyPr>
            <a:normAutofit/>
          </a:bodyPr>
          <a:lstStyle/>
          <a:p>
            <a:r>
              <a:rPr lang="en-US" dirty="0"/>
              <a:t>Nicolás Alvarado, PhD</a:t>
            </a:r>
          </a:p>
          <a:p>
            <a:r>
              <a:rPr lang="en-US" dirty="0"/>
              <a:t>Office of Coast Survey</a:t>
            </a:r>
          </a:p>
          <a:p>
            <a:r>
              <a:rPr lang="en-US" dirty="0"/>
              <a:t>National Ocean Service</a:t>
            </a:r>
          </a:p>
          <a:p>
            <a:r>
              <a:rPr lang="en-US" dirty="0"/>
              <a:t>National Oceanic &amp; Atmospheric administration</a:t>
            </a:r>
          </a:p>
        </p:txBody>
      </p:sp>
    </p:spTree>
    <p:extLst>
      <p:ext uri="{BB962C8B-B14F-4D97-AF65-F5344CB8AC3E}">
        <p14:creationId xmlns:p14="http://schemas.microsoft.com/office/powerpoint/2010/main" val="2008898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sView | Marine Navigation, Find your road on the se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697" y="3377142"/>
            <a:ext cx="206226" cy="147108"/>
          </a:xfrm>
          <a:prstGeom prst="rect">
            <a:avLst/>
          </a:prstGeom>
        </p:spPr>
      </p:pic>
      <p:sp>
        <p:nvSpPr>
          <p:cNvPr id="6" name="Title 1"/>
          <p:cNvSpPr>
            <a:spLocks noGrp="1"/>
          </p:cNvSpPr>
          <p:nvPr>
            <p:ph type="title"/>
          </p:nvPr>
        </p:nvSpPr>
        <p:spPr>
          <a:xfrm>
            <a:off x="950324" y="491737"/>
            <a:ext cx="9821779" cy="1143000"/>
          </a:xfrm>
        </p:spPr>
        <p:txBody>
          <a:bodyPr/>
          <a:lstStyle/>
          <a:p>
            <a:pPr algn="ctr"/>
            <a:r>
              <a:rPr lang="en-US" sz="2800" b="1" dirty="0">
                <a:hlinkClick r:id="rId3"/>
              </a:rPr>
              <a:t>National Oceanic &amp; Atmospheric Administration</a:t>
            </a:r>
            <a:endParaRPr lang="en-US" sz="2800" b="1" dirty="0"/>
          </a:p>
        </p:txBody>
      </p:sp>
      <p:grpSp>
        <p:nvGrpSpPr>
          <p:cNvPr id="31" name="Group 30"/>
          <p:cNvGrpSpPr/>
          <p:nvPr/>
        </p:nvGrpSpPr>
        <p:grpSpPr>
          <a:xfrm>
            <a:off x="1795871" y="1832936"/>
            <a:ext cx="8302635" cy="4254482"/>
            <a:chOff x="1908165" y="918536"/>
            <a:chExt cx="8302635" cy="4254482"/>
          </a:xfrm>
        </p:grpSpPr>
        <p:grpSp>
          <p:nvGrpSpPr>
            <p:cNvPr id="32" name="Group 31"/>
            <p:cNvGrpSpPr/>
            <p:nvPr/>
          </p:nvGrpSpPr>
          <p:grpSpPr>
            <a:xfrm>
              <a:off x="1908165" y="918536"/>
              <a:ext cx="8300028" cy="3061951"/>
              <a:chOff x="384165" y="918535"/>
              <a:chExt cx="8300028" cy="3061951"/>
            </a:xfrm>
            <a:solidFill>
              <a:schemeClr val="accent2">
                <a:lumMod val="75000"/>
              </a:schemeClr>
            </a:solidFill>
          </p:grpSpPr>
          <p:sp>
            <p:nvSpPr>
              <p:cNvPr id="39" name="Freeform 38"/>
              <p:cNvSpPr/>
              <p:nvPr/>
            </p:nvSpPr>
            <p:spPr>
              <a:xfrm>
                <a:off x="4572000" y="2025427"/>
                <a:ext cx="3528904" cy="244981"/>
              </a:xfrm>
              <a:custGeom>
                <a:avLst/>
                <a:gdLst/>
                <a:ahLst/>
                <a:cxnLst/>
                <a:rect l="0" t="0" r="0" b="0"/>
                <a:pathLst>
                  <a:path>
                    <a:moveTo>
                      <a:pt x="0" y="0"/>
                    </a:moveTo>
                    <a:lnTo>
                      <a:pt x="0" y="122490"/>
                    </a:lnTo>
                    <a:lnTo>
                      <a:pt x="3528904" y="122490"/>
                    </a:lnTo>
                    <a:lnTo>
                      <a:pt x="3528904"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Freeform 39"/>
              <p:cNvSpPr/>
              <p:nvPr/>
            </p:nvSpPr>
            <p:spPr>
              <a:xfrm>
                <a:off x="4572000" y="2025427"/>
                <a:ext cx="2117342" cy="244981"/>
              </a:xfrm>
              <a:custGeom>
                <a:avLst/>
                <a:gdLst/>
                <a:ahLst/>
                <a:cxnLst/>
                <a:rect l="0" t="0" r="0" b="0"/>
                <a:pathLst>
                  <a:path>
                    <a:moveTo>
                      <a:pt x="0" y="0"/>
                    </a:moveTo>
                    <a:lnTo>
                      <a:pt x="0" y="122490"/>
                    </a:lnTo>
                    <a:lnTo>
                      <a:pt x="2117342" y="122490"/>
                    </a:lnTo>
                    <a:lnTo>
                      <a:pt x="2117342"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40"/>
              <p:cNvSpPr/>
              <p:nvPr/>
            </p:nvSpPr>
            <p:spPr>
              <a:xfrm>
                <a:off x="4572000" y="2025427"/>
                <a:ext cx="705780" cy="244981"/>
              </a:xfrm>
              <a:custGeom>
                <a:avLst/>
                <a:gdLst/>
                <a:ahLst/>
                <a:cxnLst/>
                <a:rect l="0" t="0" r="0" b="0"/>
                <a:pathLst>
                  <a:path>
                    <a:moveTo>
                      <a:pt x="0" y="0"/>
                    </a:moveTo>
                    <a:lnTo>
                      <a:pt x="0" y="122490"/>
                    </a:lnTo>
                    <a:lnTo>
                      <a:pt x="705780" y="122490"/>
                    </a:lnTo>
                    <a:lnTo>
                      <a:pt x="70578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Freeform 41"/>
              <p:cNvSpPr/>
              <p:nvPr/>
            </p:nvSpPr>
            <p:spPr>
              <a:xfrm>
                <a:off x="3866219" y="2025427"/>
                <a:ext cx="705780" cy="244981"/>
              </a:xfrm>
              <a:custGeom>
                <a:avLst/>
                <a:gdLst/>
                <a:ahLst/>
                <a:cxnLst/>
                <a:rect l="0" t="0" r="0" b="0"/>
                <a:pathLst>
                  <a:path>
                    <a:moveTo>
                      <a:pt x="705780" y="0"/>
                    </a:moveTo>
                    <a:lnTo>
                      <a:pt x="705780"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Freeform 42"/>
              <p:cNvSpPr/>
              <p:nvPr/>
            </p:nvSpPr>
            <p:spPr>
              <a:xfrm>
                <a:off x="2454657" y="2025427"/>
                <a:ext cx="2117342" cy="244981"/>
              </a:xfrm>
              <a:custGeom>
                <a:avLst/>
                <a:gdLst/>
                <a:ahLst/>
                <a:cxnLst/>
                <a:rect l="0" t="0" r="0" b="0"/>
                <a:pathLst>
                  <a:path>
                    <a:moveTo>
                      <a:pt x="2117342" y="0"/>
                    </a:moveTo>
                    <a:lnTo>
                      <a:pt x="2117342"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Freeform 43"/>
              <p:cNvSpPr/>
              <p:nvPr/>
            </p:nvSpPr>
            <p:spPr>
              <a:xfrm>
                <a:off x="1043095" y="2025427"/>
                <a:ext cx="3528904" cy="244981"/>
              </a:xfrm>
              <a:custGeom>
                <a:avLst/>
                <a:gdLst/>
                <a:ahLst/>
                <a:cxnLst/>
                <a:rect l="0" t="0" r="0" b="0"/>
                <a:pathLst>
                  <a:path>
                    <a:moveTo>
                      <a:pt x="3528904" y="0"/>
                    </a:moveTo>
                    <a:lnTo>
                      <a:pt x="3528904"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Freeform 44"/>
              <p:cNvSpPr/>
              <p:nvPr/>
            </p:nvSpPr>
            <p:spPr>
              <a:xfrm>
                <a:off x="3200399" y="918535"/>
                <a:ext cx="2743201" cy="1106891"/>
              </a:xfrm>
              <a:custGeom>
                <a:avLst/>
                <a:gdLst>
                  <a:gd name="connsiteX0" fmla="*/ 0 w 2743201"/>
                  <a:gd name="connsiteY0" fmla="*/ 0 h 1106891"/>
                  <a:gd name="connsiteX1" fmla="*/ 2743201 w 2743201"/>
                  <a:gd name="connsiteY1" fmla="*/ 0 h 1106891"/>
                  <a:gd name="connsiteX2" fmla="*/ 2743201 w 2743201"/>
                  <a:gd name="connsiteY2" fmla="*/ 1106891 h 1106891"/>
                  <a:gd name="connsiteX3" fmla="*/ 0 w 2743201"/>
                  <a:gd name="connsiteY3" fmla="*/ 1106891 h 1106891"/>
                  <a:gd name="connsiteX4" fmla="*/ 0 w 2743201"/>
                  <a:gd name="connsiteY4" fmla="*/ 0 h 1106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1" h="1106891">
                    <a:moveTo>
                      <a:pt x="0" y="0"/>
                    </a:moveTo>
                    <a:lnTo>
                      <a:pt x="2743201" y="0"/>
                    </a:lnTo>
                    <a:lnTo>
                      <a:pt x="2743201" y="1106891"/>
                    </a:lnTo>
                    <a:lnTo>
                      <a:pt x="0" y="1106891"/>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algn="ctr" defTabSz="2667000">
                  <a:lnSpc>
                    <a:spcPct val="90000"/>
                  </a:lnSpc>
                  <a:spcBef>
                    <a:spcPct val="0"/>
                  </a:spcBef>
                  <a:spcAft>
                    <a:spcPct val="35000"/>
                  </a:spcAft>
                </a:pPr>
                <a:r>
                  <a:rPr lang="en-US" sz="6000" b="1" dirty="0">
                    <a:latin typeface="+mj-lt"/>
                  </a:rPr>
                  <a:t>NOAA</a:t>
                </a:r>
              </a:p>
            </p:txBody>
          </p:sp>
          <p:sp>
            <p:nvSpPr>
              <p:cNvPr id="46" name="Freeform 45"/>
              <p:cNvSpPr/>
              <p:nvPr/>
            </p:nvSpPr>
            <p:spPr>
              <a:xfrm>
                <a:off x="384165" y="2270408"/>
                <a:ext cx="1289070" cy="1688029"/>
              </a:xfrm>
              <a:custGeom>
                <a:avLst/>
                <a:gdLst>
                  <a:gd name="connsiteX0" fmla="*/ 0 w 1166579"/>
                  <a:gd name="connsiteY0" fmla="*/ 0 h 1688029"/>
                  <a:gd name="connsiteX1" fmla="*/ 1166579 w 1166579"/>
                  <a:gd name="connsiteY1" fmla="*/ 0 h 1688029"/>
                  <a:gd name="connsiteX2" fmla="*/ 1166579 w 1166579"/>
                  <a:gd name="connsiteY2" fmla="*/ 1688029 h 1688029"/>
                  <a:gd name="connsiteX3" fmla="*/ 0 w 1166579"/>
                  <a:gd name="connsiteY3" fmla="*/ 1688029 h 1688029"/>
                  <a:gd name="connsiteX4" fmla="*/ 0 w 1166579"/>
                  <a:gd name="connsiteY4" fmla="*/ 0 h 168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29">
                    <a:moveTo>
                      <a:pt x="0" y="0"/>
                    </a:moveTo>
                    <a:lnTo>
                      <a:pt x="1166579" y="0"/>
                    </a:lnTo>
                    <a:lnTo>
                      <a:pt x="1166579" y="1688029"/>
                    </a:lnTo>
                    <a:lnTo>
                      <a:pt x="0" y="1688029"/>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Environmental Satellite, Data, &amp; Information Service</a:t>
                </a:r>
              </a:p>
              <a:p>
                <a:pPr algn="ctr" defTabSz="711200">
                  <a:lnSpc>
                    <a:spcPct val="90000"/>
                  </a:lnSpc>
                  <a:spcBef>
                    <a:spcPct val="0"/>
                  </a:spcBef>
                  <a:spcAft>
                    <a:spcPct val="35000"/>
                  </a:spcAft>
                </a:pPr>
                <a:endParaRPr lang="en-US" sz="2200" dirty="0">
                  <a:latin typeface="+mj-lt"/>
                </a:endParaRPr>
              </a:p>
              <a:p>
                <a:pPr algn="ctr" defTabSz="711200">
                  <a:lnSpc>
                    <a:spcPct val="90000"/>
                  </a:lnSpc>
                  <a:spcBef>
                    <a:spcPct val="0"/>
                  </a:spcBef>
                  <a:spcAft>
                    <a:spcPct val="35000"/>
                  </a:spcAft>
                </a:pPr>
                <a:r>
                  <a:rPr lang="en-US" sz="1400" dirty="0">
                    <a:latin typeface="+mj-lt"/>
                  </a:rPr>
                  <a:t>[NESDIS]</a:t>
                </a:r>
              </a:p>
            </p:txBody>
          </p:sp>
          <p:sp>
            <p:nvSpPr>
              <p:cNvPr id="47" name="Freeform 46"/>
              <p:cNvSpPr/>
              <p:nvPr/>
            </p:nvSpPr>
            <p:spPr>
              <a:xfrm>
                <a:off x="1871367" y="2270409"/>
                <a:ext cx="1166579" cy="1688023"/>
              </a:xfrm>
              <a:custGeom>
                <a:avLst/>
                <a:gdLst>
                  <a:gd name="connsiteX0" fmla="*/ 0 w 1166579"/>
                  <a:gd name="connsiteY0" fmla="*/ 0 h 1688023"/>
                  <a:gd name="connsiteX1" fmla="*/ 1166579 w 1166579"/>
                  <a:gd name="connsiteY1" fmla="*/ 0 h 1688023"/>
                  <a:gd name="connsiteX2" fmla="*/ 1166579 w 1166579"/>
                  <a:gd name="connsiteY2" fmla="*/ 1688023 h 1688023"/>
                  <a:gd name="connsiteX3" fmla="*/ 0 w 1166579"/>
                  <a:gd name="connsiteY3" fmla="*/ 1688023 h 1688023"/>
                  <a:gd name="connsiteX4" fmla="*/ 0 w 1166579"/>
                  <a:gd name="connsiteY4" fmla="*/ 0 h 168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23">
                    <a:moveTo>
                      <a:pt x="0" y="0"/>
                    </a:moveTo>
                    <a:lnTo>
                      <a:pt x="1166579" y="0"/>
                    </a:lnTo>
                    <a:lnTo>
                      <a:pt x="1166579" y="1688023"/>
                    </a:lnTo>
                    <a:lnTo>
                      <a:pt x="0" y="1688023"/>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Marine Fisheries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dirty="0">
                  <a:latin typeface="+mj-lt"/>
                </a:endParaRPr>
              </a:p>
              <a:p>
                <a:pPr algn="ctr" defTabSz="711200">
                  <a:lnSpc>
                    <a:spcPct val="90000"/>
                  </a:lnSpc>
                  <a:spcBef>
                    <a:spcPct val="0"/>
                  </a:spcBef>
                  <a:spcAft>
                    <a:spcPct val="35000"/>
                  </a:spcAft>
                </a:pPr>
                <a:r>
                  <a:rPr lang="en-US" sz="1400" dirty="0">
                    <a:latin typeface="+mj-lt"/>
                  </a:rPr>
                  <a:t>[NMFS]</a:t>
                </a:r>
              </a:p>
            </p:txBody>
          </p:sp>
          <p:sp>
            <p:nvSpPr>
              <p:cNvPr id="48" name="Freeform 47"/>
              <p:cNvSpPr/>
              <p:nvPr/>
            </p:nvSpPr>
            <p:spPr>
              <a:xfrm>
                <a:off x="3282929" y="2270409"/>
                <a:ext cx="1166579" cy="1688047"/>
              </a:xfrm>
              <a:custGeom>
                <a:avLst/>
                <a:gdLst>
                  <a:gd name="connsiteX0" fmla="*/ 0 w 1166579"/>
                  <a:gd name="connsiteY0" fmla="*/ 0 h 1688047"/>
                  <a:gd name="connsiteX1" fmla="*/ 1166579 w 1166579"/>
                  <a:gd name="connsiteY1" fmla="*/ 0 h 1688047"/>
                  <a:gd name="connsiteX2" fmla="*/ 1166579 w 1166579"/>
                  <a:gd name="connsiteY2" fmla="*/ 1688047 h 1688047"/>
                  <a:gd name="connsiteX3" fmla="*/ 0 w 1166579"/>
                  <a:gd name="connsiteY3" fmla="*/ 1688047 h 1688047"/>
                  <a:gd name="connsiteX4" fmla="*/ 0 w 1166579"/>
                  <a:gd name="connsiteY4" fmla="*/ 0 h 168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47">
                    <a:moveTo>
                      <a:pt x="0" y="0"/>
                    </a:moveTo>
                    <a:lnTo>
                      <a:pt x="1166579" y="0"/>
                    </a:lnTo>
                    <a:lnTo>
                      <a:pt x="1166579" y="1688047"/>
                    </a:lnTo>
                    <a:lnTo>
                      <a:pt x="0" y="1688047"/>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Ocean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r>
                  <a:rPr lang="en-US" sz="1400" dirty="0">
                    <a:latin typeface="+mj-lt"/>
                  </a:rPr>
                  <a:t>[NOS]</a:t>
                </a:r>
              </a:p>
            </p:txBody>
          </p:sp>
          <p:sp>
            <p:nvSpPr>
              <p:cNvPr id="49" name="Freeform 48"/>
              <p:cNvSpPr/>
              <p:nvPr/>
            </p:nvSpPr>
            <p:spPr>
              <a:xfrm>
                <a:off x="4694490" y="2270409"/>
                <a:ext cx="1166579" cy="1699846"/>
              </a:xfrm>
              <a:custGeom>
                <a:avLst/>
                <a:gdLst>
                  <a:gd name="connsiteX0" fmla="*/ 0 w 1166579"/>
                  <a:gd name="connsiteY0" fmla="*/ 0 h 1699846"/>
                  <a:gd name="connsiteX1" fmla="*/ 1166579 w 1166579"/>
                  <a:gd name="connsiteY1" fmla="*/ 0 h 1699846"/>
                  <a:gd name="connsiteX2" fmla="*/ 1166579 w 1166579"/>
                  <a:gd name="connsiteY2" fmla="*/ 1699846 h 1699846"/>
                  <a:gd name="connsiteX3" fmla="*/ 0 w 1166579"/>
                  <a:gd name="connsiteY3" fmla="*/ 1699846 h 1699846"/>
                  <a:gd name="connsiteX4" fmla="*/ 0 w 1166579"/>
                  <a:gd name="connsiteY4" fmla="*/ 0 h 169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99846">
                    <a:moveTo>
                      <a:pt x="0" y="0"/>
                    </a:moveTo>
                    <a:lnTo>
                      <a:pt x="1166579" y="0"/>
                    </a:lnTo>
                    <a:lnTo>
                      <a:pt x="1166579" y="1699846"/>
                    </a:lnTo>
                    <a:lnTo>
                      <a:pt x="0" y="1699846"/>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Weather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r>
                  <a:rPr lang="en-US" sz="1400" dirty="0">
                    <a:latin typeface="+mj-lt"/>
                  </a:rPr>
                  <a:t>[NWS]</a:t>
                </a:r>
              </a:p>
            </p:txBody>
          </p:sp>
          <p:sp>
            <p:nvSpPr>
              <p:cNvPr id="50" name="Freeform 49"/>
              <p:cNvSpPr/>
              <p:nvPr/>
            </p:nvSpPr>
            <p:spPr>
              <a:xfrm>
                <a:off x="6106052" y="2270409"/>
                <a:ext cx="1166579" cy="1704962"/>
              </a:xfrm>
              <a:custGeom>
                <a:avLst/>
                <a:gdLst>
                  <a:gd name="connsiteX0" fmla="*/ 0 w 1166579"/>
                  <a:gd name="connsiteY0" fmla="*/ 0 h 1704962"/>
                  <a:gd name="connsiteX1" fmla="*/ 1166579 w 1166579"/>
                  <a:gd name="connsiteY1" fmla="*/ 0 h 1704962"/>
                  <a:gd name="connsiteX2" fmla="*/ 1166579 w 1166579"/>
                  <a:gd name="connsiteY2" fmla="*/ 1704962 h 1704962"/>
                  <a:gd name="connsiteX3" fmla="*/ 0 w 1166579"/>
                  <a:gd name="connsiteY3" fmla="*/ 1704962 h 1704962"/>
                  <a:gd name="connsiteX4" fmla="*/ 0 w 1166579"/>
                  <a:gd name="connsiteY4" fmla="*/ 0 h 170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704962">
                    <a:moveTo>
                      <a:pt x="0" y="0"/>
                    </a:moveTo>
                    <a:lnTo>
                      <a:pt x="1166579" y="0"/>
                    </a:lnTo>
                    <a:lnTo>
                      <a:pt x="1166579" y="1704962"/>
                    </a:lnTo>
                    <a:lnTo>
                      <a:pt x="0" y="1704962"/>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914400">
                  <a:spcBef>
                    <a:spcPct val="0"/>
                  </a:spcBef>
                  <a:defRPr/>
                </a:pPr>
                <a:r>
                  <a:rPr lang="en-US" sz="1400" dirty="0">
                    <a:latin typeface="+mj-lt"/>
                  </a:rPr>
                  <a:t>Office of Marine &amp; Aviation Operations</a:t>
                </a:r>
                <a:br>
                  <a:rPr lang="en-US" sz="1400" dirty="0">
                    <a:latin typeface="+mj-lt"/>
                  </a:rPr>
                </a:br>
                <a:r>
                  <a:rPr lang="en-US" sz="1400" dirty="0">
                    <a:latin typeface="+mj-lt"/>
                  </a:rPr>
                  <a:t>NOAA Corps</a:t>
                </a:r>
              </a:p>
              <a:p>
                <a:pPr algn="ctr" defTabSz="914400">
                  <a:spcBef>
                    <a:spcPct val="0"/>
                  </a:spcBef>
                  <a:defRPr/>
                </a:pPr>
                <a:endParaRPr lang="en-US" sz="1400" dirty="0">
                  <a:latin typeface="+mj-lt"/>
                </a:endParaRPr>
              </a:p>
              <a:p>
                <a:pPr algn="ctr" defTabSz="914400">
                  <a:spcBef>
                    <a:spcPct val="0"/>
                  </a:spcBef>
                  <a:defRPr/>
                </a:pPr>
                <a:endParaRPr lang="en-US" sz="1400" dirty="0">
                  <a:latin typeface="+mj-lt"/>
                </a:endParaRPr>
              </a:p>
              <a:p>
                <a:pPr algn="ctr" defTabSz="666750">
                  <a:lnSpc>
                    <a:spcPct val="90000"/>
                  </a:lnSpc>
                  <a:spcBef>
                    <a:spcPct val="0"/>
                  </a:spcBef>
                  <a:spcAft>
                    <a:spcPct val="35000"/>
                  </a:spcAft>
                </a:pPr>
                <a:r>
                  <a:rPr lang="en-US" sz="1400" dirty="0">
                    <a:latin typeface="+mj-lt"/>
                  </a:rPr>
                  <a:t>[OMAO]</a:t>
                </a:r>
              </a:p>
            </p:txBody>
          </p:sp>
          <p:sp>
            <p:nvSpPr>
              <p:cNvPr id="51" name="Freeform 50"/>
              <p:cNvSpPr/>
              <p:nvPr/>
            </p:nvSpPr>
            <p:spPr>
              <a:xfrm>
                <a:off x="7517614" y="2270409"/>
                <a:ext cx="1166579" cy="1710077"/>
              </a:xfrm>
              <a:custGeom>
                <a:avLst/>
                <a:gdLst>
                  <a:gd name="connsiteX0" fmla="*/ 0 w 1166579"/>
                  <a:gd name="connsiteY0" fmla="*/ 0 h 1710077"/>
                  <a:gd name="connsiteX1" fmla="*/ 1166579 w 1166579"/>
                  <a:gd name="connsiteY1" fmla="*/ 0 h 1710077"/>
                  <a:gd name="connsiteX2" fmla="*/ 1166579 w 1166579"/>
                  <a:gd name="connsiteY2" fmla="*/ 1710077 h 1710077"/>
                  <a:gd name="connsiteX3" fmla="*/ 0 w 1166579"/>
                  <a:gd name="connsiteY3" fmla="*/ 1710077 h 1710077"/>
                  <a:gd name="connsiteX4" fmla="*/ 0 w 1166579"/>
                  <a:gd name="connsiteY4" fmla="*/ 0 h 1710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710077">
                    <a:moveTo>
                      <a:pt x="0" y="0"/>
                    </a:moveTo>
                    <a:lnTo>
                      <a:pt x="1166579" y="0"/>
                    </a:lnTo>
                    <a:lnTo>
                      <a:pt x="1166579" y="1710077"/>
                    </a:lnTo>
                    <a:lnTo>
                      <a:pt x="0" y="1710077"/>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Office Oceanic &amp; Atmospheric Research</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2000" dirty="0">
                  <a:latin typeface="+mj-lt"/>
                </a:endParaRPr>
              </a:p>
              <a:p>
                <a:pPr algn="ctr" defTabSz="711200">
                  <a:lnSpc>
                    <a:spcPct val="90000"/>
                  </a:lnSpc>
                  <a:spcBef>
                    <a:spcPct val="0"/>
                  </a:spcBef>
                  <a:spcAft>
                    <a:spcPct val="35000"/>
                  </a:spcAft>
                </a:pPr>
                <a:r>
                  <a:rPr lang="en-US" sz="1400" dirty="0">
                    <a:latin typeface="+mj-lt"/>
                  </a:rPr>
                  <a:t>[OAR]</a:t>
                </a:r>
              </a:p>
            </p:txBody>
          </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241" y="4146999"/>
              <a:ext cx="1150077"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Picture 33" descr="https://www.noaa.gov/sites/default/files/styles/default_width_325/public/legacy/image/2019/Jun/FocusArea__Oceans%20and%20Coasts.jpg?itok=nGRlX4P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6967"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Picture 34" descr="illustration of a cloud with sun, lightening and rai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3128"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 name="Picture 35" descr="https://www.noaa.gov/sites/default/files/styles/default_width_325/public/legacy/image/2019/Jun/FocusArea__Satellites.jpg?itok=FRyxtqHt"/>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 name="Picture 36" descr="https://www.noaa.gov/sites/default/files/styles/default_width_650/public/legacy/image/2019/Jun/FocusArea__Marine%20and%20Aviation.jpg?itok=MvzQxGGd"/>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0584"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Picture 37" descr="https://www.noaa.gov/sites/default/files/styles/default_width_650/public/legacy/image/2019/Jun/research6.jpg?itok=RY7CCP1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0488" y="4146999"/>
              <a:ext cx="1150312"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2" name="Rounded Rectangle 1"/>
          <p:cNvSpPr/>
          <p:nvPr/>
        </p:nvSpPr>
        <p:spPr>
          <a:xfrm>
            <a:off x="3212517" y="2939827"/>
            <a:ext cx="1307690" cy="3549198"/>
          </a:xfrm>
          <a:prstGeom prst="roundRect">
            <a:avLst/>
          </a:prstGeom>
          <a:noFill/>
          <a:ln w="76200">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7" name="Straight Arrow Connector 6"/>
          <p:cNvCxnSpPr/>
          <p:nvPr/>
        </p:nvCxnSpPr>
        <p:spPr>
          <a:xfrm flipH="1" flipV="1">
            <a:off x="4694635" y="4968815"/>
            <a:ext cx="4817975" cy="862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694634" y="6171375"/>
            <a:ext cx="4817975" cy="862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0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Protected Resources [NMFS]</a:t>
            </a:r>
          </a:p>
        </p:txBody>
      </p:sp>
      <p:sp>
        <p:nvSpPr>
          <p:cNvPr id="3" name="Content Placeholder 2"/>
          <p:cNvSpPr>
            <a:spLocks noGrp="1"/>
          </p:cNvSpPr>
          <p:nvPr>
            <p:ph idx="1"/>
          </p:nvPr>
        </p:nvSpPr>
        <p:spPr>
          <a:xfrm>
            <a:off x="646111" y="1447801"/>
            <a:ext cx="10485185" cy="4985084"/>
          </a:xfrm>
        </p:spPr>
        <p:txBody>
          <a:bodyPr>
            <a:normAutofit fontScale="85000" lnSpcReduction="10000"/>
          </a:bodyPr>
          <a:lstStyle/>
          <a:p>
            <a:r>
              <a:rPr lang="en-US" dirty="0"/>
              <a:t>Endangered Species Act (ESA) Consultation Biologist</a:t>
            </a:r>
          </a:p>
          <a:p>
            <a:pPr lvl="1"/>
            <a:r>
              <a:rPr lang="en-US" dirty="0"/>
              <a:t>Sea turtles/Gulf Sturgeon/Marine Mammals and their Critical Habitat</a:t>
            </a:r>
          </a:p>
          <a:p>
            <a:r>
              <a:rPr lang="en-US" dirty="0"/>
              <a:t>Tracked and monitored 77 Deepwater Horizon Oil Spill ESA formal and informal consultations.  </a:t>
            </a:r>
          </a:p>
          <a:p>
            <a:pPr lvl="1"/>
            <a:r>
              <a:rPr lang="en-US" dirty="0"/>
              <a:t>Project funding estimated at $563.6 million.</a:t>
            </a:r>
          </a:p>
          <a:p>
            <a:pPr lvl="2"/>
            <a:r>
              <a:rPr lang="en-US" dirty="0"/>
              <a:t>Artificial Reefs/Boat ramps/Fishing Piers</a:t>
            </a:r>
          </a:p>
          <a:p>
            <a:pPr lvl="3"/>
            <a:r>
              <a:rPr lang="en-US" dirty="0"/>
              <a:t>Sinking a 371-foot long ship named The Kraken (2017) - 67 miles south-southeast of Galveston, Texas within an 80-acre permitted reef site, in waters that are approximately 135 feet deep.</a:t>
            </a:r>
          </a:p>
          <a:p>
            <a:pPr lvl="2"/>
            <a:r>
              <a:rPr lang="en-US" dirty="0"/>
              <a:t>Oceanic Fish Restoration Program</a:t>
            </a:r>
          </a:p>
          <a:p>
            <a:pPr lvl="1"/>
            <a:r>
              <a:rPr lang="en-US" dirty="0"/>
              <a:t>90 days to complete formal consultation and 45 days to provide a Biological Opinion/135 days].</a:t>
            </a:r>
          </a:p>
          <a:p>
            <a:pPr lvl="1"/>
            <a:r>
              <a:rPr lang="en-US" dirty="0"/>
              <a:t>Various stakeholders</a:t>
            </a:r>
          </a:p>
          <a:p>
            <a:pPr lvl="2"/>
            <a:r>
              <a:rPr lang="en-US" dirty="0"/>
              <a:t>NOAA Restoration Center</a:t>
            </a:r>
          </a:p>
          <a:p>
            <a:pPr lvl="2"/>
            <a:r>
              <a:rPr lang="en-US" dirty="0"/>
              <a:t>Gulf of Mexico States</a:t>
            </a:r>
          </a:p>
          <a:p>
            <a:pPr lvl="2"/>
            <a:r>
              <a:rPr lang="en-US" dirty="0"/>
              <a:t>Non-Governmental Organizations (e.g., National Fish &amp; Wildlife Foundation)</a:t>
            </a:r>
          </a:p>
          <a:p>
            <a:pPr lvl="1"/>
            <a:r>
              <a:rPr lang="en-US" dirty="0"/>
              <a:t>Received 2 ERT Award for Exemplary Service and Commitment to NOAA and ERT in support of the NOAA Fisheries Office of Habitat Conservation Contract (’14, ’15).  </a:t>
            </a:r>
          </a:p>
        </p:txBody>
      </p:sp>
    </p:spTree>
    <p:extLst>
      <p:ext uri="{BB962C8B-B14F-4D97-AF65-F5344CB8AC3E}">
        <p14:creationId xmlns:p14="http://schemas.microsoft.com/office/powerpoint/2010/main" val="600574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Southeast Regional Office [NMFS]</a:t>
            </a:r>
          </a:p>
        </p:txBody>
      </p:sp>
      <p:sp>
        <p:nvSpPr>
          <p:cNvPr id="3" name="Content Placeholder 2"/>
          <p:cNvSpPr>
            <a:spLocks noGrp="1"/>
          </p:cNvSpPr>
          <p:nvPr>
            <p:ph idx="1"/>
          </p:nvPr>
        </p:nvSpPr>
        <p:spPr>
          <a:xfrm>
            <a:off x="646111" y="1447801"/>
            <a:ext cx="8946541" cy="4985084"/>
          </a:xfrm>
        </p:spPr>
        <p:txBody>
          <a:bodyPr>
            <a:normAutofit fontScale="92500" lnSpcReduction="10000"/>
          </a:bodyPr>
          <a:lstStyle/>
          <a:p>
            <a:pPr lvl="0"/>
            <a:r>
              <a:rPr lang="en-US" dirty="0"/>
              <a:t>SERO directorate 7 months for </a:t>
            </a:r>
            <a:r>
              <a:rPr lang="en-US" sz="1800" dirty="0"/>
              <a:t>3 task managers </a:t>
            </a:r>
            <a:endParaRPr lang="en-US" dirty="0"/>
          </a:p>
          <a:p>
            <a:pPr lvl="1"/>
            <a:r>
              <a:rPr lang="en-US" dirty="0"/>
              <a:t>Directorate, Senior Advisor to the Regional Administrator</a:t>
            </a:r>
            <a:endParaRPr lang="en-US" sz="2000" dirty="0"/>
          </a:p>
          <a:p>
            <a:pPr lvl="2"/>
            <a:r>
              <a:rPr lang="en-US" dirty="0"/>
              <a:t>Catalogued existing responses and identified needed programmatic disaster response protocols and policies to prepare SERO to respond to large-scale disasters (ORR)</a:t>
            </a:r>
            <a:endParaRPr lang="en-US" sz="1800" dirty="0"/>
          </a:p>
          <a:p>
            <a:pPr lvl="1"/>
            <a:r>
              <a:rPr lang="en-US" dirty="0"/>
              <a:t>NEPA Coordinator</a:t>
            </a:r>
            <a:endParaRPr lang="en-US" sz="2000" dirty="0"/>
          </a:p>
          <a:p>
            <a:pPr lvl="2"/>
            <a:r>
              <a:rPr lang="en-US" dirty="0"/>
              <a:t>Worked with SERO management to ensure policies and programs were coordinated across activities and offices. Coordinated internal and external engagement in restoration projects (Tracked and monitored NEPA compliance for SERO)</a:t>
            </a:r>
            <a:endParaRPr lang="en-US" sz="1800" dirty="0"/>
          </a:p>
          <a:p>
            <a:pPr lvl="1"/>
            <a:r>
              <a:rPr lang="en-US" dirty="0" err="1"/>
              <a:t>GoM</a:t>
            </a:r>
            <a:r>
              <a:rPr lang="en-US" dirty="0"/>
              <a:t> Ecosystem Restoration &amp; Environmental Compliance Coordinator</a:t>
            </a:r>
            <a:endParaRPr lang="en-US" sz="2000" dirty="0"/>
          </a:p>
          <a:p>
            <a:pPr lvl="2"/>
            <a:r>
              <a:rPr lang="en-US" dirty="0"/>
              <a:t>Prepared SERO for the increased regulatory workload related to new Gulf restoration projects funded thru NRDA, RESTORE Act, NFWF, </a:t>
            </a:r>
            <a:r>
              <a:rPr lang="en-US" dirty="0" err="1"/>
              <a:t>GoM</a:t>
            </a:r>
            <a:r>
              <a:rPr lang="en-US" dirty="0"/>
              <a:t> Energy Security Act.</a:t>
            </a:r>
            <a:endParaRPr lang="en-US" sz="1800" dirty="0"/>
          </a:p>
          <a:p>
            <a:pPr lvl="1"/>
            <a:r>
              <a:rPr lang="en-US" dirty="0"/>
              <a:t>Received ERT Award for Leadership and Technical Expertise to NOAA and ERT in support of the NOAA Fisheries Office of Habitat Conservation Contract (’16).  </a:t>
            </a:r>
            <a:endParaRPr lang="en-US" sz="2000" dirty="0"/>
          </a:p>
        </p:txBody>
      </p:sp>
    </p:spTree>
    <p:extLst>
      <p:ext uri="{BB962C8B-B14F-4D97-AF65-F5344CB8AC3E}">
        <p14:creationId xmlns:p14="http://schemas.microsoft.com/office/powerpoint/2010/main" val="3873064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Migratory Species [NMFS]</a:t>
            </a:r>
          </a:p>
        </p:txBody>
      </p:sp>
      <p:sp>
        <p:nvSpPr>
          <p:cNvPr id="3" name="Content Placeholder 2"/>
          <p:cNvSpPr>
            <a:spLocks noGrp="1"/>
          </p:cNvSpPr>
          <p:nvPr>
            <p:ph idx="1"/>
          </p:nvPr>
        </p:nvSpPr>
        <p:spPr>
          <a:xfrm>
            <a:off x="646110" y="1447800"/>
            <a:ext cx="10406901" cy="4840705"/>
          </a:xfrm>
        </p:spPr>
        <p:txBody>
          <a:bodyPr>
            <a:normAutofit fontScale="92500" lnSpcReduction="10000"/>
          </a:bodyPr>
          <a:lstStyle/>
          <a:p>
            <a:r>
              <a:rPr lang="en-US" dirty="0"/>
              <a:t>NOAA Fisheries manages HMS fisheries—tunas, sharks, swordfish, and billfish—in U.S. Atlantic Ocean, Gulf of Mexico, and Caribbean waters. </a:t>
            </a:r>
          </a:p>
          <a:p>
            <a:pPr lvl="1"/>
            <a:r>
              <a:rPr lang="en-US" dirty="0"/>
              <a:t>Highly migratory species (HMS) travel long distances and often cross domestic and international boundaries</a:t>
            </a:r>
          </a:p>
          <a:p>
            <a:r>
              <a:rPr lang="en-US" dirty="0"/>
              <a:t>Developed and implemented fishery management plans in cooperation with the HMS advisory panel.</a:t>
            </a:r>
          </a:p>
          <a:p>
            <a:pPr lvl="1"/>
            <a:r>
              <a:rPr lang="en-US" dirty="0"/>
              <a:t>Authored &amp; led  regulatory amendment to increase SWO &amp; SHK fishing in the Caribbean and standardizing regulatory framework in 3 regions.</a:t>
            </a:r>
            <a:br>
              <a:rPr lang="en-US" dirty="0"/>
            </a:br>
            <a:r>
              <a:rPr lang="en-US" dirty="0"/>
              <a:t>“Atlantic Highly Migratory Species; Modify North Atlantic Swordfish and Shark Retention Limits for Certain Permit Holders and Add Inseason Adjustment Authorization”</a:t>
            </a:r>
          </a:p>
          <a:p>
            <a:pPr lvl="1"/>
            <a:r>
              <a:rPr lang="en-US" dirty="0"/>
              <a:t>Assisted in 4 fishery management amendments</a:t>
            </a:r>
          </a:p>
          <a:p>
            <a:r>
              <a:rPr lang="en-US" dirty="0"/>
              <a:t>Monitor commercial and recreational catches to ensure compliance with domestic and international quotas and/or catch limits.</a:t>
            </a:r>
          </a:p>
          <a:p>
            <a:pPr lvl="1"/>
            <a:r>
              <a:rPr lang="en-US" dirty="0"/>
              <a:t>ESA compliance for pelagic longline fishery.</a:t>
            </a:r>
          </a:p>
          <a:p>
            <a:pPr lvl="1"/>
            <a:r>
              <a:rPr lang="en-US" dirty="0"/>
              <a:t>Office of Law Enforcement (OLE)</a:t>
            </a:r>
          </a:p>
          <a:p>
            <a:endParaRPr lang="en-US" dirty="0"/>
          </a:p>
        </p:txBody>
      </p:sp>
    </p:spTree>
    <p:extLst>
      <p:ext uri="{BB962C8B-B14F-4D97-AF65-F5344CB8AC3E}">
        <p14:creationId xmlns:p14="http://schemas.microsoft.com/office/powerpoint/2010/main" val="1601433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
            <a:ext cx="8229600" cy="1143000"/>
          </a:xfrm>
        </p:spPr>
        <p:txBody>
          <a:bodyPr/>
          <a:lstStyle/>
          <a:p>
            <a:r>
              <a:rPr lang="en-US" dirty="0"/>
              <a:t>NMFS Status of the Stock</a:t>
            </a:r>
          </a:p>
        </p:txBody>
      </p:sp>
      <p:pic>
        <p:nvPicPr>
          <p:cNvPr id="7" name="Content Placeholder 6">
            <a:hlinkClick r:id="rId2"/>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23105" y="-162168"/>
            <a:ext cx="9945790" cy="7182337"/>
          </a:xfrm>
        </p:spPr>
      </p:pic>
    </p:spTree>
    <p:extLst>
      <p:ext uri="{BB962C8B-B14F-4D97-AF65-F5344CB8AC3E}">
        <p14:creationId xmlns:p14="http://schemas.microsoft.com/office/powerpoint/2010/main" val="934127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sView | Marine Navigation, Find your road on the se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697" y="3377142"/>
            <a:ext cx="206226" cy="147108"/>
          </a:xfrm>
          <a:prstGeom prst="rect">
            <a:avLst/>
          </a:prstGeom>
        </p:spPr>
      </p:pic>
      <p:sp>
        <p:nvSpPr>
          <p:cNvPr id="6" name="Title 1"/>
          <p:cNvSpPr>
            <a:spLocks noGrp="1"/>
          </p:cNvSpPr>
          <p:nvPr>
            <p:ph type="title"/>
          </p:nvPr>
        </p:nvSpPr>
        <p:spPr>
          <a:xfrm>
            <a:off x="950324" y="501370"/>
            <a:ext cx="9821779" cy="1143000"/>
          </a:xfrm>
        </p:spPr>
        <p:txBody>
          <a:bodyPr/>
          <a:lstStyle/>
          <a:p>
            <a:pPr algn="ctr"/>
            <a:r>
              <a:rPr lang="en-US" sz="2800" b="1" dirty="0">
                <a:hlinkClick r:id="rId3"/>
              </a:rPr>
              <a:t>National Oceanic &amp; Atmospheric Administration</a:t>
            </a:r>
            <a:endParaRPr lang="en-US" sz="2800" b="1" dirty="0"/>
          </a:p>
        </p:txBody>
      </p:sp>
      <p:grpSp>
        <p:nvGrpSpPr>
          <p:cNvPr id="31" name="Group 30"/>
          <p:cNvGrpSpPr/>
          <p:nvPr/>
        </p:nvGrpSpPr>
        <p:grpSpPr>
          <a:xfrm>
            <a:off x="1795871" y="1832936"/>
            <a:ext cx="8302635" cy="4254482"/>
            <a:chOff x="1908165" y="918536"/>
            <a:chExt cx="8302635" cy="4254482"/>
          </a:xfrm>
        </p:grpSpPr>
        <p:grpSp>
          <p:nvGrpSpPr>
            <p:cNvPr id="32" name="Group 31"/>
            <p:cNvGrpSpPr/>
            <p:nvPr/>
          </p:nvGrpSpPr>
          <p:grpSpPr>
            <a:xfrm>
              <a:off x="1908165" y="918536"/>
              <a:ext cx="8300028" cy="3061951"/>
              <a:chOff x="384165" y="918535"/>
              <a:chExt cx="8300028" cy="3061951"/>
            </a:xfrm>
            <a:solidFill>
              <a:schemeClr val="accent2">
                <a:lumMod val="75000"/>
              </a:schemeClr>
            </a:solidFill>
          </p:grpSpPr>
          <p:sp>
            <p:nvSpPr>
              <p:cNvPr id="39" name="Freeform 38"/>
              <p:cNvSpPr/>
              <p:nvPr/>
            </p:nvSpPr>
            <p:spPr>
              <a:xfrm>
                <a:off x="4572000" y="2025427"/>
                <a:ext cx="3528904" cy="244981"/>
              </a:xfrm>
              <a:custGeom>
                <a:avLst/>
                <a:gdLst/>
                <a:ahLst/>
                <a:cxnLst/>
                <a:rect l="0" t="0" r="0" b="0"/>
                <a:pathLst>
                  <a:path>
                    <a:moveTo>
                      <a:pt x="0" y="0"/>
                    </a:moveTo>
                    <a:lnTo>
                      <a:pt x="0" y="122490"/>
                    </a:lnTo>
                    <a:lnTo>
                      <a:pt x="3528904" y="122490"/>
                    </a:lnTo>
                    <a:lnTo>
                      <a:pt x="3528904"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Freeform 39"/>
              <p:cNvSpPr/>
              <p:nvPr/>
            </p:nvSpPr>
            <p:spPr>
              <a:xfrm>
                <a:off x="4572000" y="2025427"/>
                <a:ext cx="2117342" cy="244981"/>
              </a:xfrm>
              <a:custGeom>
                <a:avLst/>
                <a:gdLst/>
                <a:ahLst/>
                <a:cxnLst/>
                <a:rect l="0" t="0" r="0" b="0"/>
                <a:pathLst>
                  <a:path>
                    <a:moveTo>
                      <a:pt x="0" y="0"/>
                    </a:moveTo>
                    <a:lnTo>
                      <a:pt x="0" y="122490"/>
                    </a:lnTo>
                    <a:lnTo>
                      <a:pt x="2117342" y="122490"/>
                    </a:lnTo>
                    <a:lnTo>
                      <a:pt x="2117342"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40"/>
              <p:cNvSpPr/>
              <p:nvPr/>
            </p:nvSpPr>
            <p:spPr>
              <a:xfrm>
                <a:off x="4572000" y="2025427"/>
                <a:ext cx="705780" cy="244981"/>
              </a:xfrm>
              <a:custGeom>
                <a:avLst/>
                <a:gdLst/>
                <a:ahLst/>
                <a:cxnLst/>
                <a:rect l="0" t="0" r="0" b="0"/>
                <a:pathLst>
                  <a:path>
                    <a:moveTo>
                      <a:pt x="0" y="0"/>
                    </a:moveTo>
                    <a:lnTo>
                      <a:pt x="0" y="122490"/>
                    </a:lnTo>
                    <a:lnTo>
                      <a:pt x="705780" y="122490"/>
                    </a:lnTo>
                    <a:lnTo>
                      <a:pt x="70578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Freeform 41"/>
              <p:cNvSpPr/>
              <p:nvPr/>
            </p:nvSpPr>
            <p:spPr>
              <a:xfrm>
                <a:off x="3866219" y="2025427"/>
                <a:ext cx="705780" cy="244981"/>
              </a:xfrm>
              <a:custGeom>
                <a:avLst/>
                <a:gdLst/>
                <a:ahLst/>
                <a:cxnLst/>
                <a:rect l="0" t="0" r="0" b="0"/>
                <a:pathLst>
                  <a:path>
                    <a:moveTo>
                      <a:pt x="705780" y="0"/>
                    </a:moveTo>
                    <a:lnTo>
                      <a:pt x="705780"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Freeform 42"/>
              <p:cNvSpPr/>
              <p:nvPr/>
            </p:nvSpPr>
            <p:spPr>
              <a:xfrm>
                <a:off x="2454657" y="2025427"/>
                <a:ext cx="2117342" cy="244981"/>
              </a:xfrm>
              <a:custGeom>
                <a:avLst/>
                <a:gdLst/>
                <a:ahLst/>
                <a:cxnLst/>
                <a:rect l="0" t="0" r="0" b="0"/>
                <a:pathLst>
                  <a:path>
                    <a:moveTo>
                      <a:pt x="2117342" y="0"/>
                    </a:moveTo>
                    <a:lnTo>
                      <a:pt x="2117342"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Freeform 43"/>
              <p:cNvSpPr/>
              <p:nvPr/>
            </p:nvSpPr>
            <p:spPr>
              <a:xfrm>
                <a:off x="1043095" y="2025427"/>
                <a:ext cx="3528904" cy="244981"/>
              </a:xfrm>
              <a:custGeom>
                <a:avLst/>
                <a:gdLst/>
                <a:ahLst/>
                <a:cxnLst/>
                <a:rect l="0" t="0" r="0" b="0"/>
                <a:pathLst>
                  <a:path>
                    <a:moveTo>
                      <a:pt x="3528904" y="0"/>
                    </a:moveTo>
                    <a:lnTo>
                      <a:pt x="3528904"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Freeform 44"/>
              <p:cNvSpPr/>
              <p:nvPr/>
            </p:nvSpPr>
            <p:spPr>
              <a:xfrm>
                <a:off x="3200399" y="918535"/>
                <a:ext cx="2743201" cy="1106891"/>
              </a:xfrm>
              <a:custGeom>
                <a:avLst/>
                <a:gdLst>
                  <a:gd name="connsiteX0" fmla="*/ 0 w 2743201"/>
                  <a:gd name="connsiteY0" fmla="*/ 0 h 1106891"/>
                  <a:gd name="connsiteX1" fmla="*/ 2743201 w 2743201"/>
                  <a:gd name="connsiteY1" fmla="*/ 0 h 1106891"/>
                  <a:gd name="connsiteX2" fmla="*/ 2743201 w 2743201"/>
                  <a:gd name="connsiteY2" fmla="*/ 1106891 h 1106891"/>
                  <a:gd name="connsiteX3" fmla="*/ 0 w 2743201"/>
                  <a:gd name="connsiteY3" fmla="*/ 1106891 h 1106891"/>
                  <a:gd name="connsiteX4" fmla="*/ 0 w 2743201"/>
                  <a:gd name="connsiteY4" fmla="*/ 0 h 1106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1" h="1106891">
                    <a:moveTo>
                      <a:pt x="0" y="0"/>
                    </a:moveTo>
                    <a:lnTo>
                      <a:pt x="2743201" y="0"/>
                    </a:lnTo>
                    <a:lnTo>
                      <a:pt x="2743201" y="1106891"/>
                    </a:lnTo>
                    <a:lnTo>
                      <a:pt x="0" y="1106891"/>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algn="ctr" defTabSz="2667000">
                  <a:lnSpc>
                    <a:spcPct val="90000"/>
                  </a:lnSpc>
                  <a:spcBef>
                    <a:spcPct val="0"/>
                  </a:spcBef>
                  <a:spcAft>
                    <a:spcPct val="35000"/>
                  </a:spcAft>
                </a:pPr>
                <a:r>
                  <a:rPr lang="en-US" sz="6000" b="1" dirty="0">
                    <a:latin typeface="+mj-lt"/>
                  </a:rPr>
                  <a:t>NOAA</a:t>
                </a:r>
              </a:p>
            </p:txBody>
          </p:sp>
          <p:sp>
            <p:nvSpPr>
              <p:cNvPr id="46" name="Freeform 45"/>
              <p:cNvSpPr/>
              <p:nvPr/>
            </p:nvSpPr>
            <p:spPr>
              <a:xfrm>
                <a:off x="384165" y="2270408"/>
                <a:ext cx="1289070" cy="1688029"/>
              </a:xfrm>
              <a:custGeom>
                <a:avLst/>
                <a:gdLst>
                  <a:gd name="connsiteX0" fmla="*/ 0 w 1166579"/>
                  <a:gd name="connsiteY0" fmla="*/ 0 h 1688029"/>
                  <a:gd name="connsiteX1" fmla="*/ 1166579 w 1166579"/>
                  <a:gd name="connsiteY1" fmla="*/ 0 h 1688029"/>
                  <a:gd name="connsiteX2" fmla="*/ 1166579 w 1166579"/>
                  <a:gd name="connsiteY2" fmla="*/ 1688029 h 1688029"/>
                  <a:gd name="connsiteX3" fmla="*/ 0 w 1166579"/>
                  <a:gd name="connsiteY3" fmla="*/ 1688029 h 1688029"/>
                  <a:gd name="connsiteX4" fmla="*/ 0 w 1166579"/>
                  <a:gd name="connsiteY4" fmla="*/ 0 h 168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29">
                    <a:moveTo>
                      <a:pt x="0" y="0"/>
                    </a:moveTo>
                    <a:lnTo>
                      <a:pt x="1166579" y="0"/>
                    </a:lnTo>
                    <a:lnTo>
                      <a:pt x="1166579" y="1688029"/>
                    </a:lnTo>
                    <a:lnTo>
                      <a:pt x="0" y="1688029"/>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Environmental Satellite, Data, &amp; Information Service</a:t>
                </a:r>
              </a:p>
              <a:p>
                <a:pPr algn="ctr" defTabSz="711200">
                  <a:lnSpc>
                    <a:spcPct val="90000"/>
                  </a:lnSpc>
                  <a:spcBef>
                    <a:spcPct val="0"/>
                  </a:spcBef>
                  <a:spcAft>
                    <a:spcPct val="35000"/>
                  </a:spcAft>
                </a:pPr>
                <a:endParaRPr lang="en-US" sz="2200" dirty="0">
                  <a:latin typeface="+mj-lt"/>
                </a:endParaRPr>
              </a:p>
              <a:p>
                <a:pPr algn="ctr" defTabSz="711200">
                  <a:lnSpc>
                    <a:spcPct val="90000"/>
                  </a:lnSpc>
                  <a:spcBef>
                    <a:spcPct val="0"/>
                  </a:spcBef>
                  <a:spcAft>
                    <a:spcPct val="35000"/>
                  </a:spcAft>
                </a:pPr>
                <a:r>
                  <a:rPr lang="en-US" sz="1400" dirty="0">
                    <a:latin typeface="+mj-lt"/>
                  </a:rPr>
                  <a:t>[NESDIS]</a:t>
                </a:r>
              </a:p>
            </p:txBody>
          </p:sp>
          <p:sp>
            <p:nvSpPr>
              <p:cNvPr id="47" name="Freeform 46"/>
              <p:cNvSpPr/>
              <p:nvPr/>
            </p:nvSpPr>
            <p:spPr>
              <a:xfrm>
                <a:off x="1871367" y="2270409"/>
                <a:ext cx="1166579" cy="1688023"/>
              </a:xfrm>
              <a:custGeom>
                <a:avLst/>
                <a:gdLst>
                  <a:gd name="connsiteX0" fmla="*/ 0 w 1166579"/>
                  <a:gd name="connsiteY0" fmla="*/ 0 h 1688023"/>
                  <a:gd name="connsiteX1" fmla="*/ 1166579 w 1166579"/>
                  <a:gd name="connsiteY1" fmla="*/ 0 h 1688023"/>
                  <a:gd name="connsiteX2" fmla="*/ 1166579 w 1166579"/>
                  <a:gd name="connsiteY2" fmla="*/ 1688023 h 1688023"/>
                  <a:gd name="connsiteX3" fmla="*/ 0 w 1166579"/>
                  <a:gd name="connsiteY3" fmla="*/ 1688023 h 1688023"/>
                  <a:gd name="connsiteX4" fmla="*/ 0 w 1166579"/>
                  <a:gd name="connsiteY4" fmla="*/ 0 h 168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23">
                    <a:moveTo>
                      <a:pt x="0" y="0"/>
                    </a:moveTo>
                    <a:lnTo>
                      <a:pt x="1166579" y="0"/>
                    </a:lnTo>
                    <a:lnTo>
                      <a:pt x="1166579" y="1688023"/>
                    </a:lnTo>
                    <a:lnTo>
                      <a:pt x="0" y="1688023"/>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Marine Fisheries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dirty="0">
                  <a:latin typeface="+mj-lt"/>
                </a:endParaRPr>
              </a:p>
              <a:p>
                <a:pPr algn="ctr" defTabSz="711200">
                  <a:lnSpc>
                    <a:spcPct val="90000"/>
                  </a:lnSpc>
                  <a:spcBef>
                    <a:spcPct val="0"/>
                  </a:spcBef>
                  <a:spcAft>
                    <a:spcPct val="35000"/>
                  </a:spcAft>
                </a:pPr>
                <a:r>
                  <a:rPr lang="en-US" sz="1400" dirty="0">
                    <a:latin typeface="+mj-lt"/>
                  </a:rPr>
                  <a:t>[NMFS]</a:t>
                </a:r>
              </a:p>
            </p:txBody>
          </p:sp>
          <p:sp>
            <p:nvSpPr>
              <p:cNvPr id="48" name="Freeform 47"/>
              <p:cNvSpPr/>
              <p:nvPr/>
            </p:nvSpPr>
            <p:spPr>
              <a:xfrm>
                <a:off x="3282929" y="2270409"/>
                <a:ext cx="1166579" cy="1688047"/>
              </a:xfrm>
              <a:custGeom>
                <a:avLst/>
                <a:gdLst>
                  <a:gd name="connsiteX0" fmla="*/ 0 w 1166579"/>
                  <a:gd name="connsiteY0" fmla="*/ 0 h 1688047"/>
                  <a:gd name="connsiteX1" fmla="*/ 1166579 w 1166579"/>
                  <a:gd name="connsiteY1" fmla="*/ 0 h 1688047"/>
                  <a:gd name="connsiteX2" fmla="*/ 1166579 w 1166579"/>
                  <a:gd name="connsiteY2" fmla="*/ 1688047 h 1688047"/>
                  <a:gd name="connsiteX3" fmla="*/ 0 w 1166579"/>
                  <a:gd name="connsiteY3" fmla="*/ 1688047 h 1688047"/>
                  <a:gd name="connsiteX4" fmla="*/ 0 w 1166579"/>
                  <a:gd name="connsiteY4" fmla="*/ 0 h 168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47">
                    <a:moveTo>
                      <a:pt x="0" y="0"/>
                    </a:moveTo>
                    <a:lnTo>
                      <a:pt x="1166579" y="0"/>
                    </a:lnTo>
                    <a:lnTo>
                      <a:pt x="1166579" y="1688047"/>
                    </a:lnTo>
                    <a:lnTo>
                      <a:pt x="0" y="1688047"/>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Ocean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r>
                  <a:rPr lang="en-US" sz="1400" dirty="0">
                    <a:latin typeface="+mj-lt"/>
                  </a:rPr>
                  <a:t>[NOS]</a:t>
                </a:r>
              </a:p>
            </p:txBody>
          </p:sp>
          <p:sp>
            <p:nvSpPr>
              <p:cNvPr id="49" name="Freeform 48"/>
              <p:cNvSpPr/>
              <p:nvPr/>
            </p:nvSpPr>
            <p:spPr>
              <a:xfrm>
                <a:off x="4694490" y="2270409"/>
                <a:ext cx="1166579" cy="1699846"/>
              </a:xfrm>
              <a:custGeom>
                <a:avLst/>
                <a:gdLst>
                  <a:gd name="connsiteX0" fmla="*/ 0 w 1166579"/>
                  <a:gd name="connsiteY0" fmla="*/ 0 h 1699846"/>
                  <a:gd name="connsiteX1" fmla="*/ 1166579 w 1166579"/>
                  <a:gd name="connsiteY1" fmla="*/ 0 h 1699846"/>
                  <a:gd name="connsiteX2" fmla="*/ 1166579 w 1166579"/>
                  <a:gd name="connsiteY2" fmla="*/ 1699846 h 1699846"/>
                  <a:gd name="connsiteX3" fmla="*/ 0 w 1166579"/>
                  <a:gd name="connsiteY3" fmla="*/ 1699846 h 1699846"/>
                  <a:gd name="connsiteX4" fmla="*/ 0 w 1166579"/>
                  <a:gd name="connsiteY4" fmla="*/ 0 h 169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99846">
                    <a:moveTo>
                      <a:pt x="0" y="0"/>
                    </a:moveTo>
                    <a:lnTo>
                      <a:pt x="1166579" y="0"/>
                    </a:lnTo>
                    <a:lnTo>
                      <a:pt x="1166579" y="1699846"/>
                    </a:lnTo>
                    <a:lnTo>
                      <a:pt x="0" y="1699846"/>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Weather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r>
                  <a:rPr lang="en-US" sz="1400" dirty="0">
                    <a:latin typeface="+mj-lt"/>
                  </a:rPr>
                  <a:t>[NWS]</a:t>
                </a:r>
              </a:p>
            </p:txBody>
          </p:sp>
          <p:sp>
            <p:nvSpPr>
              <p:cNvPr id="50" name="Freeform 49"/>
              <p:cNvSpPr/>
              <p:nvPr/>
            </p:nvSpPr>
            <p:spPr>
              <a:xfrm>
                <a:off x="6106052" y="2270409"/>
                <a:ext cx="1166579" cy="1704962"/>
              </a:xfrm>
              <a:custGeom>
                <a:avLst/>
                <a:gdLst>
                  <a:gd name="connsiteX0" fmla="*/ 0 w 1166579"/>
                  <a:gd name="connsiteY0" fmla="*/ 0 h 1704962"/>
                  <a:gd name="connsiteX1" fmla="*/ 1166579 w 1166579"/>
                  <a:gd name="connsiteY1" fmla="*/ 0 h 1704962"/>
                  <a:gd name="connsiteX2" fmla="*/ 1166579 w 1166579"/>
                  <a:gd name="connsiteY2" fmla="*/ 1704962 h 1704962"/>
                  <a:gd name="connsiteX3" fmla="*/ 0 w 1166579"/>
                  <a:gd name="connsiteY3" fmla="*/ 1704962 h 1704962"/>
                  <a:gd name="connsiteX4" fmla="*/ 0 w 1166579"/>
                  <a:gd name="connsiteY4" fmla="*/ 0 h 170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704962">
                    <a:moveTo>
                      <a:pt x="0" y="0"/>
                    </a:moveTo>
                    <a:lnTo>
                      <a:pt x="1166579" y="0"/>
                    </a:lnTo>
                    <a:lnTo>
                      <a:pt x="1166579" y="1704962"/>
                    </a:lnTo>
                    <a:lnTo>
                      <a:pt x="0" y="1704962"/>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914400">
                  <a:spcBef>
                    <a:spcPct val="0"/>
                  </a:spcBef>
                  <a:defRPr/>
                </a:pPr>
                <a:r>
                  <a:rPr lang="en-US" sz="1400" dirty="0">
                    <a:latin typeface="+mj-lt"/>
                  </a:rPr>
                  <a:t>Office of Marine &amp; Aviation Operations</a:t>
                </a:r>
                <a:br>
                  <a:rPr lang="en-US" sz="1400" dirty="0">
                    <a:latin typeface="+mj-lt"/>
                  </a:rPr>
                </a:br>
                <a:r>
                  <a:rPr lang="en-US" sz="1400" dirty="0">
                    <a:latin typeface="+mj-lt"/>
                  </a:rPr>
                  <a:t>NOAA Corps</a:t>
                </a:r>
              </a:p>
              <a:p>
                <a:pPr algn="ctr" defTabSz="914400">
                  <a:spcBef>
                    <a:spcPct val="0"/>
                  </a:spcBef>
                  <a:defRPr/>
                </a:pPr>
                <a:endParaRPr lang="en-US" sz="1400" dirty="0">
                  <a:latin typeface="+mj-lt"/>
                </a:endParaRPr>
              </a:p>
              <a:p>
                <a:pPr algn="ctr" defTabSz="914400">
                  <a:spcBef>
                    <a:spcPct val="0"/>
                  </a:spcBef>
                  <a:defRPr/>
                </a:pPr>
                <a:endParaRPr lang="en-US" sz="1400" dirty="0">
                  <a:latin typeface="+mj-lt"/>
                </a:endParaRPr>
              </a:p>
              <a:p>
                <a:pPr algn="ctr" defTabSz="666750">
                  <a:lnSpc>
                    <a:spcPct val="90000"/>
                  </a:lnSpc>
                  <a:spcBef>
                    <a:spcPct val="0"/>
                  </a:spcBef>
                  <a:spcAft>
                    <a:spcPct val="35000"/>
                  </a:spcAft>
                </a:pPr>
                <a:r>
                  <a:rPr lang="en-US" sz="1400" dirty="0">
                    <a:latin typeface="+mj-lt"/>
                  </a:rPr>
                  <a:t>[OMAO]</a:t>
                </a:r>
              </a:p>
            </p:txBody>
          </p:sp>
          <p:sp>
            <p:nvSpPr>
              <p:cNvPr id="51" name="Freeform 50"/>
              <p:cNvSpPr/>
              <p:nvPr/>
            </p:nvSpPr>
            <p:spPr>
              <a:xfrm>
                <a:off x="7517614" y="2270409"/>
                <a:ext cx="1166579" cy="1710077"/>
              </a:xfrm>
              <a:custGeom>
                <a:avLst/>
                <a:gdLst>
                  <a:gd name="connsiteX0" fmla="*/ 0 w 1166579"/>
                  <a:gd name="connsiteY0" fmla="*/ 0 h 1710077"/>
                  <a:gd name="connsiteX1" fmla="*/ 1166579 w 1166579"/>
                  <a:gd name="connsiteY1" fmla="*/ 0 h 1710077"/>
                  <a:gd name="connsiteX2" fmla="*/ 1166579 w 1166579"/>
                  <a:gd name="connsiteY2" fmla="*/ 1710077 h 1710077"/>
                  <a:gd name="connsiteX3" fmla="*/ 0 w 1166579"/>
                  <a:gd name="connsiteY3" fmla="*/ 1710077 h 1710077"/>
                  <a:gd name="connsiteX4" fmla="*/ 0 w 1166579"/>
                  <a:gd name="connsiteY4" fmla="*/ 0 h 1710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710077">
                    <a:moveTo>
                      <a:pt x="0" y="0"/>
                    </a:moveTo>
                    <a:lnTo>
                      <a:pt x="1166579" y="0"/>
                    </a:lnTo>
                    <a:lnTo>
                      <a:pt x="1166579" y="1710077"/>
                    </a:lnTo>
                    <a:lnTo>
                      <a:pt x="0" y="1710077"/>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Office Oceanic &amp; Atmospheric Research</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2000" dirty="0">
                  <a:latin typeface="+mj-lt"/>
                </a:endParaRPr>
              </a:p>
              <a:p>
                <a:pPr algn="ctr" defTabSz="711200">
                  <a:lnSpc>
                    <a:spcPct val="90000"/>
                  </a:lnSpc>
                  <a:spcBef>
                    <a:spcPct val="0"/>
                  </a:spcBef>
                  <a:spcAft>
                    <a:spcPct val="35000"/>
                  </a:spcAft>
                </a:pPr>
                <a:r>
                  <a:rPr lang="en-US" sz="1400" dirty="0">
                    <a:latin typeface="+mj-lt"/>
                  </a:rPr>
                  <a:t>[OAR]</a:t>
                </a:r>
              </a:p>
            </p:txBody>
          </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241" y="4146999"/>
              <a:ext cx="1150077"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Picture 33" descr="https://www.noaa.gov/sites/default/files/styles/default_width_325/public/legacy/image/2019/Jun/FocusArea__Oceans%20and%20Coasts.jpg?itok=nGRlX4P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6967"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Picture 34" descr="illustration of a cloud with sun, lightening and rai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3128"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 name="Picture 35" descr="https://www.noaa.gov/sites/default/files/styles/default_width_325/public/legacy/image/2019/Jun/FocusArea__Satellites.jpg?itok=FRyxtqHt"/>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 name="Picture 36" descr="https://www.noaa.gov/sites/default/files/styles/default_width_650/public/legacy/image/2019/Jun/FocusArea__Marine%20and%20Aviation.jpg?itok=MvzQxGGd"/>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0584"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Picture 37" descr="https://www.noaa.gov/sites/default/files/styles/default_width_650/public/legacy/image/2019/Jun/research6.jpg?itok=RY7CCP1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0488" y="4146999"/>
              <a:ext cx="1150312"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2" name="Rounded Rectangle 1"/>
          <p:cNvSpPr/>
          <p:nvPr/>
        </p:nvSpPr>
        <p:spPr>
          <a:xfrm>
            <a:off x="4624079" y="2975936"/>
            <a:ext cx="1307690" cy="3549198"/>
          </a:xfrm>
          <a:prstGeom prst="roundRect">
            <a:avLst/>
          </a:prstGeom>
          <a:noFill/>
          <a:ln w="76200">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6" name="Straight Arrow Connector 25"/>
          <p:cNvCxnSpPr/>
          <p:nvPr/>
        </p:nvCxnSpPr>
        <p:spPr>
          <a:xfrm flipV="1">
            <a:off x="3862140" y="6180003"/>
            <a:ext cx="674726" cy="1376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872272" y="4960234"/>
            <a:ext cx="674726" cy="1376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65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91312" y="495301"/>
            <a:ext cx="8229600" cy="1143000"/>
          </a:xfrm>
        </p:spPr>
        <p:txBody>
          <a:bodyPr/>
          <a:lstStyle/>
          <a:p>
            <a:pPr eaLnBrk="1" hangingPunct="1"/>
            <a:r>
              <a:rPr lang="en-US" altLang="en-US" dirty="0"/>
              <a:t>Who is Coast Survey?</a:t>
            </a:r>
          </a:p>
        </p:txBody>
      </p:sp>
      <p:sp>
        <p:nvSpPr>
          <p:cNvPr id="17411" name="Content Placeholder 2"/>
          <p:cNvSpPr>
            <a:spLocks noGrp="1"/>
          </p:cNvSpPr>
          <p:nvPr>
            <p:ph idx="1"/>
          </p:nvPr>
        </p:nvSpPr>
        <p:spPr>
          <a:xfrm>
            <a:off x="591311" y="1638303"/>
            <a:ext cx="9595425" cy="4297363"/>
          </a:xfrm>
        </p:spPr>
        <p:txBody>
          <a:bodyPr>
            <a:normAutofit/>
          </a:bodyPr>
          <a:lstStyle/>
          <a:p>
            <a:pPr eaLnBrk="1" hangingPunct="1"/>
            <a:r>
              <a:rPr lang="en-US" altLang="en-US" sz="2800" dirty="0"/>
              <a:t>First science agency of the U.S. </a:t>
            </a:r>
          </a:p>
          <a:p>
            <a:pPr eaLnBrk="1" hangingPunct="1"/>
            <a:r>
              <a:rPr lang="en-US" altLang="en-US" sz="2800" dirty="0"/>
              <a:t>Formed in 1807</a:t>
            </a:r>
          </a:p>
          <a:p>
            <a:pPr eaLnBrk="1" hangingPunct="1"/>
            <a:r>
              <a:rPr lang="en-US" altLang="en-US" sz="2800" dirty="0"/>
              <a:t>Responsible for surveying 3.4 million square nautical miles</a:t>
            </a:r>
          </a:p>
          <a:p>
            <a:pPr eaLnBrk="1" hangingPunct="1"/>
            <a:r>
              <a:rPr lang="en-US" altLang="en-US" sz="2800" dirty="0"/>
              <a:t>Prepares and maintains 1,000 nautical charts</a:t>
            </a:r>
          </a:p>
          <a:p>
            <a:pPr eaLnBrk="1" hangingPunct="1"/>
            <a:r>
              <a:rPr lang="en-US" altLang="en-US" sz="2800" dirty="0"/>
              <a:t>Responds to disasters and other emergencies</a:t>
            </a:r>
          </a:p>
          <a:p>
            <a:pPr eaLnBrk="1" hangingPunct="1"/>
            <a:r>
              <a:rPr lang="en-US" altLang="en-US" sz="2800" dirty="0"/>
              <a:t>Develops hydrodynamic models to support coastal management</a:t>
            </a:r>
          </a:p>
        </p:txBody>
      </p:sp>
      <p:pic>
        <p:nvPicPr>
          <p:cNvPr id="4" name="Picture 3" descr="CSlogo.jpg"/>
          <p:cNvPicPr>
            <a:picLocks noChangeAspect="1"/>
          </p:cNvPicPr>
          <p:nvPr/>
        </p:nvPicPr>
        <p:blipFill>
          <a:blip r:embed="rId2" cstate="print"/>
          <a:stretch>
            <a:fillRect/>
          </a:stretch>
        </p:blipFill>
        <p:spPr>
          <a:xfrm>
            <a:off x="9737558" y="288758"/>
            <a:ext cx="22098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3360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0"/>
            <a:ext cx="8229600" cy="1143000"/>
          </a:xfrm>
        </p:spPr>
        <p:txBody>
          <a:bodyPr/>
          <a:lstStyle/>
          <a:p>
            <a:pPr eaLnBrk="1" hangingPunct="1"/>
            <a:r>
              <a:rPr lang="en-US" altLang="en-US" dirty="0"/>
              <a:t>Scope of coverage</a:t>
            </a:r>
          </a:p>
        </p:txBody>
      </p:sp>
      <p:pic>
        <p:nvPicPr>
          <p:cNvPr id="4" name="Picture 7" descr="eez"/>
          <p:cNvPicPr>
            <a:picLocks noChangeAspect="1" noChangeArrowheads="1"/>
          </p:cNvPicPr>
          <p:nvPr/>
        </p:nvPicPr>
        <p:blipFill>
          <a:blip r:embed="rId2" cstate="print"/>
          <a:srcRect/>
          <a:stretch>
            <a:fillRect/>
          </a:stretch>
        </p:blipFill>
        <p:spPr bwMode="auto">
          <a:xfrm>
            <a:off x="1443790" y="826168"/>
            <a:ext cx="9180096" cy="5536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620000" y="571500"/>
            <a:ext cx="4572000" cy="1015663"/>
          </a:xfrm>
          <a:prstGeom prst="rect">
            <a:avLst/>
          </a:prstGeom>
          <a:solidFill>
            <a:schemeClr val="bg2"/>
          </a:solidFill>
          <a:scene3d>
            <a:camera prst="orthographicFront"/>
            <a:lightRig rig="threePt" dir="t"/>
          </a:scene3d>
          <a:sp3d>
            <a:bevelT/>
          </a:sp3d>
        </p:spPr>
        <p:txBody>
          <a:bodyPr>
            <a:spAutoFit/>
          </a:bodyPr>
          <a:lstStyle/>
          <a:p>
            <a:pPr algn="ctr">
              <a:defRPr/>
            </a:pPr>
            <a:r>
              <a:rPr lang="en-US" sz="2000" b="1" dirty="0"/>
              <a:t>U.S. marine transportation system:</a:t>
            </a:r>
          </a:p>
          <a:p>
            <a:pPr algn="ctr">
              <a:defRPr/>
            </a:pPr>
            <a:r>
              <a:rPr lang="en-US" sz="2000" b="1" dirty="0"/>
              <a:t>95,000 miles of coastline</a:t>
            </a:r>
          </a:p>
          <a:p>
            <a:pPr algn="ctr">
              <a:defRPr/>
            </a:pPr>
            <a:r>
              <a:rPr lang="en-US" sz="2000" b="1" dirty="0"/>
              <a:t>25,000 miles of navigable channels</a:t>
            </a:r>
          </a:p>
        </p:txBody>
      </p:sp>
    </p:spTree>
    <p:extLst>
      <p:ext uri="{BB962C8B-B14F-4D97-AF65-F5344CB8AC3E}">
        <p14:creationId xmlns:p14="http://schemas.microsoft.com/office/powerpoint/2010/main" val="956146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t="2116" b="3438"/>
          <a:stretch>
            <a:fillRect/>
          </a:stretch>
        </p:blipFill>
        <p:spPr bwMode="auto">
          <a:xfrm>
            <a:off x="487680" y="-19727"/>
            <a:ext cx="11216640" cy="689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487680" y="6596390"/>
            <a:ext cx="112166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fontAlgn="base" hangingPunct="1">
              <a:spcBef>
                <a:spcPct val="0"/>
              </a:spcBef>
              <a:spcAft>
                <a:spcPct val="0"/>
              </a:spcAft>
              <a:buNone/>
            </a:pPr>
            <a:r>
              <a:rPr lang="en-US" altLang="en-US" sz="1100" dirty="0">
                <a:ea typeface="ＭＳ Ｐゴシック" pitchFamily="34" charset="-128"/>
              </a:rPr>
              <a:t>Coastal intelligence provides timely, actionable information developed from reliable and authoritative science to provide insight into present and future conditions in the coastal zone.</a:t>
            </a:r>
          </a:p>
        </p:txBody>
      </p:sp>
    </p:spTree>
    <p:extLst>
      <p:ext uri="{BB962C8B-B14F-4D97-AF65-F5344CB8AC3E}">
        <p14:creationId xmlns:p14="http://schemas.microsoft.com/office/powerpoint/2010/main" val="2022554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32" y="364134"/>
            <a:ext cx="8229600" cy="1143000"/>
          </a:xfrm>
        </p:spPr>
        <p:txBody>
          <a:bodyPr/>
          <a:lstStyle/>
          <a:p>
            <a:r>
              <a:rPr lang="en-US" dirty="0">
                <a:hlinkClick r:id="rId2"/>
              </a:rPr>
              <a:t>Navigation Manager</a:t>
            </a:r>
            <a:endParaRPr lang="en-US" dirty="0"/>
          </a:p>
        </p:txBody>
      </p:sp>
      <p:sp>
        <p:nvSpPr>
          <p:cNvPr id="3" name="Content Placeholder 2"/>
          <p:cNvSpPr>
            <a:spLocks noGrp="1"/>
          </p:cNvSpPr>
          <p:nvPr>
            <p:ph idx="1"/>
          </p:nvPr>
        </p:nvSpPr>
        <p:spPr>
          <a:xfrm>
            <a:off x="408432" y="1138165"/>
            <a:ext cx="5181600" cy="4525963"/>
          </a:xfrm>
        </p:spPr>
        <p:txBody>
          <a:bodyPr>
            <a:noAutofit/>
          </a:bodyPr>
          <a:lstStyle/>
          <a:p>
            <a:r>
              <a:rPr lang="en-US" sz="1800" dirty="0"/>
              <a:t>Help identify navigational challenges facing the marine transportation system, and provide the resources and services that promote safe and efficient navigation.</a:t>
            </a:r>
            <a:endParaRPr lang="en-US" sz="1800" dirty="0">
              <a:hlinkClick r:id="rId3"/>
            </a:endParaRPr>
          </a:p>
          <a:p>
            <a:pPr lvl="1"/>
            <a:r>
              <a:rPr lang="en-US" sz="1600" dirty="0">
                <a:hlinkClick r:id="rId3"/>
              </a:rPr>
              <a:t>NOS Hurricane Preparedness, Response, and Recovery</a:t>
            </a:r>
            <a:endParaRPr lang="en-US" sz="1600" dirty="0"/>
          </a:p>
          <a:p>
            <a:pPr lvl="1"/>
            <a:r>
              <a:rPr lang="en-US" sz="1600" dirty="0"/>
              <a:t>Speeding the re-opening of ports and protecting lives</a:t>
            </a:r>
          </a:p>
          <a:p>
            <a:pPr lvl="2"/>
            <a:r>
              <a:rPr lang="en-US" dirty="0"/>
              <a:t>Navigation Response Teams</a:t>
            </a:r>
          </a:p>
          <a:p>
            <a:pPr lvl="2"/>
            <a:r>
              <a:rPr lang="en-US" dirty="0"/>
              <a:t>U.S. Coast Guard</a:t>
            </a:r>
          </a:p>
          <a:p>
            <a:pPr lvl="2"/>
            <a:r>
              <a:rPr lang="en-US" dirty="0"/>
              <a:t>U.S. Army Corps of Engineers</a:t>
            </a:r>
          </a:p>
          <a:p>
            <a:pPr lvl="2"/>
            <a:r>
              <a:rPr lang="en-US" dirty="0"/>
              <a:t>State &amp; Local governments</a:t>
            </a:r>
          </a:p>
          <a:p>
            <a:pPr lvl="2"/>
            <a:r>
              <a:rPr lang="en-US" dirty="0"/>
              <a:t>Local stakeholders/partners</a:t>
            </a:r>
          </a:p>
          <a:p>
            <a:pPr lvl="1"/>
            <a:r>
              <a:rPr lang="en-US" sz="1600" dirty="0">
                <a:hlinkClick r:id="rId4"/>
              </a:rPr>
              <a:t>NowCoast</a:t>
            </a:r>
            <a:endParaRPr lang="en-US" sz="1600" dirty="0"/>
          </a:p>
          <a:p>
            <a:r>
              <a:rPr lang="en-US" sz="1800" dirty="0">
                <a:hlinkClick r:id="rId5"/>
              </a:rPr>
              <a:t>Outreach and Education</a:t>
            </a:r>
            <a:endParaRPr lang="en-US" sz="1800" dirty="0"/>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3333" t="-218"/>
          <a:stretch/>
        </p:blipFill>
        <p:spPr>
          <a:xfrm>
            <a:off x="6393055" y="364134"/>
            <a:ext cx="5167256" cy="3250531"/>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2622" y="3630384"/>
            <a:ext cx="4253344" cy="3190008"/>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3656" y="3614665"/>
            <a:ext cx="2209800" cy="1657350"/>
          </a:xfrm>
          <a:prstGeom prst="rect">
            <a:avLst/>
          </a:prstGeom>
        </p:spPr>
      </p:pic>
    </p:spTree>
    <p:extLst>
      <p:ext uri="{BB962C8B-B14F-4D97-AF65-F5344CB8AC3E}">
        <p14:creationId xmlns:p14="http://schemas.microsoft.com/office/powerpoint/2010/main" val="2165240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66933" y="2735178"/>
            <a:ext cx="6080515" cy="39303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NOAA</a:t>
            </a:r>
          </a:p>
          <a:p>
            <a:pPr lvl="1"/>
            <a:r>
              <a:rPr lang="en-US" dirty="0"/>
              <a:t>Oceanic and Atmospheric Research (OAR)</a:t>
            </a:r>
          </a:p>
          <a:p>
            <a:pPr lvl="2"/>
            <a:r>
              <a:rPr lang="en-US" dirty="0"/>
              <a:t>Office of Ocean Exploration (OE)</a:t>
            </a:r>
          </a:p>
          <a:p>
            <a:pPr lvl="1"/>
            <a:r>
              <a:rPr lang="en-US" dirty="0"/>
              <a:t>National Marine Fisheries Service (NMFS)</a:t>
            </a:r>
          </a:p>
          <a:p>
            <a:pPr lvl="2"/>
            <a:r>
              <a:rPr lang="en-US" dirty="0"/>
              <a:t>Protected Resources (PRD)</a:t>
            </a:r>
          </a:p>
          <a:p>
            <a:pPr lvl="2"/>
            <a:r>
              <a:rPr lang="en-US" dirty="0"/>
              <a:t>Southeast Regional Office (SERO)</a:t>
            </a:r>
          </a:p>
          <a:p>
            <a:pPr lvl="2"/>
            <a:r>
              <a:rPr lang="en-US" dirty="0"/>
              <a:t>Sustainable Fisheries Highly Migratory Species (HMS)</a:t>
            </a:r>
          </a:p>
          <a:p>
            <a:pPr lvl="1"/>
            <a:r>
              <a:rPr lang="en-US" dirty="0"/>
              <a:t>National Ocean Service (NOS)</a:t>
            </a:r>
          </a:p>
          <a:p>
            <a:pPr lvl="2"/>
            <a:r>
              <a:rPr lang="en-US" dirty="0"/>
              <a:t>Office of Coast Survey (OCS)</a:t>
            </a:r>
          </a:p>
          <a:p>
            <a:endParaRPr lang="en-US" dirty="0"/>
          </a:p>
          <a:p>
            <a:endParaRPr lang="en-US" dirty="0"/>
          </a:p>
        </p:txBody>
      </p:sp>
      <p:sp>
        <p:nvSpPr>
          <p:cNvPr id="2" name="Title 1"/>
          <p:cNvSpPr>
            <a:spLocks noGrp="1"/>
          </p:cNvSpPr>
          <p:nvPr>
            <p:ph type="title"/>
          </p:nvPr>
        </p:nvSpPr>
        <p:spPr>
          <a:xfrm>
            <a:off x="586675" y="451781"/>
            <a:ext cx="9872777" cy="751378"/>
          </a:xfrm>
        </p:spPr>
        <p:txBody>
          <a:bodyPr/>
          <a:lstStyle/>
          <a:p>
            <a:r>
              <a:rPr lang="en-US" dirty="0"/>
              <a:t>Path to NOAA-</a:t>
            </a:r>
            <a:r>
              <a:rPr lang="en-US" i="1" dirty="0"/>
              <a:t>this is my journey</a:t>
            </a:r>
            <a:r>
              <a:rPr lang="en-US" dirty="0"/>
              <a:t>…</a:t>
            </a:r>
          </a:p>
        </p:txBody>
      </p:sp>
      <p:sp>
        <p:nvSpPr>
          <p:cNvPr id="3" name="Content Placeholder 2"/>
          <p:cNvSpPr>
            <a:spLocks noGrp="1"/>
          </p:cNvSpPr>
          <p:nvPr>
            <p:ph idx="1"/>
          </p:nvPr>
        </p:nvSpPr>
        <p:spPr>
          <a:xfrm>
            <a:off x="586675" y="1203158"/>
            <a:ext cx="6159182" cy="1010653"/>
          </a:xfrm>
        </p:spPr>
        <p:txBody>
          <a:bodyPr>
            <a:normAutofit/>
          </a:bodyPr>
          <a:lstStyle/>
          <a:p>
            <a:r>
              <a:rPr lang="en-US" dirty="0"/>
              <a:t>Informal setting / Questions? Feel free to ask.</a:t>
            </a:r>
          </a:p>
        </p:txBody>
      </p:sp>
      <p:sp>
        <p:nvSpPr>
          <p:cNvPr id="7" name="Content Placeholder 2"/>
          <p:cNvSpPr txBox="1">
            <a:spLocks/>
          </p:cNvSpPr>
          <p:nvPr/>
        </p:nvSpPr>
        <p:spPr>
          <a:xfrm>
            <a:off x="2622883" y="1796712"/>
            <a:ext cx="5502443" cy="14437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Starting point → Graduate school</a:t>
            </a:r>
          </a:p>
          <a:p>
            <a:pPr lvl="1"/>
            <a:r>
              <a:rPr lang="en-US" dirty="0"/>
              <a:t>Doctorate</a:t>
            </a:r>
          </a:p>
          <a:p>
            <a:pPr lvl="2"/>
            <a:r>
              <a:rPr lang="en-US" dirty="0"/>
              <a:t>International student</a:t>
            </a:r>
          </a:p>
        </p:txBody>
      </p:sp>
      <p:sp>
        <p:nvSpPr>
          <p:cNvPr id="9" name="Content Placeholder 2"/>
          <p:cNvSpPr txBox="1">
            <a:spLocks/>
          </p:cNvSpPr>
          <p:nvPr/>
        </p:nvSpPr>
        <p:spPr>
          <a:xfrm>
            <a:off x="6987475" y="2302039"/>
            <a:ext cx="5204525" cy="18769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Knauss fellowship</a:t>
            </a:r>
          </a:p>
          <a:p>
            <a:pPr lvl="1"/>
            <a:r>
              <a:rPr lang="en-US" dirty="0"/>
              <a:t>What is it?</a:t>
            </a:r>
          </a:p>
          <a:p>
            <a:pPr lvl="1"/>
            <a:r>
              <a:rPr lang="en-US" dirty="0"/>
              <a:t>International student (F-1 visa OPT)</a:t>
            </a:r>
          </a:p>
          <a:p>
            <a:pPr lvl="1"/>
            <a:r>
              <a:rPr lang="en-US" dirty="0"/>
              <a:t>Opportunities</a:t>
            </a:r>
          </a:p>
          <a:p>
            <a:pPr marL="0" indent="0">
              <a:buFont typeface="Wingdings 3" charset="2"/>
              <a:buNone/>
            </a:pPr>
            <a:endParaRPr lang="en-US" dirty="0"/>
          </a:p>
        </p:txBody>
      </p:sp>
      <p:sp>
        <p:nvSpPr>
          <p:cNvPr id="11" name="Content Placeholder 2"/>
          <p:cNvSpPr txBox="1">
            <a:spLocks/>
          </p:cNvSpPr>
          <p:nvPr/>
        </p:nvSpPr>
        <p:spPr>
          <a:xfrm>
            <a:off x="6987474" y="4178965"/>
            <a:ext cx="5204525" cy="18769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dirty="0"/>
          </a:p>
          <a:p>
            <a:r>
              <a:rPr lang="en-US" dirty="0"/>
              <a:t>Why NOAA?</a:t>
            </a:r>
          </a:p>
          <a:p>
            <a:pPr lvl="1"/>
            <a:r>
              <a:rPr lang="en-US" dirty="0"/>
              <a:t>Why Knauss Fellowship?</a:t>
            </a:r>
          </a:p>
          <a:p>
            <a:pPr lvl="1"/>
            <a:r>
              <a:rPr lang="en-US" dirty="0"/>
              <a:t>Texas Sea Grant candidates</a:t>
            </a:r>
          </a:p>
          <a:p>
            <a:pPr marL="0" indent="0">
              <a:buFont typeface="Wingdings 3" charset="2"/>
              <a:buNone/>
            </a:pPr>
            <a:endParaRPr lang="en-US" dirty="0"/>
          </a:p>
        </p:txBody>
      </p:sp>
    </p:spTree>
    <p:custDataLst>
      <p:tags r:id="rId1"/>
    </p:custDataLst>
    <p:extLst>
      <p:ext uri="{BB962C8B-B14F-4D97-AF65-F5344CB8AC3E}">
        <p14:creationId xmlns:p14="http://schemas.microsoft.com/office/powerpoint/2010/main" val="4034316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7"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959304" cy="5676900"/>
          </a:xfrm>
        </p:spPr>
        <p:txBody>
          <a:bodyPr>
            <a:normAutofit fontScale="92500" lnSpcReduction="10000"/>
          </a:bodyPr>
          <a:lstStyle/>
          <a:p>
            <a:r>
              <a:rPr lang="en-US" dirty="0"/>
              <a:t>What made you pursue a career at NOAA? </a:t>
            </a:r>
          </a:p>
          <a:p>
            <a:pPr lvl="1"/>
            <a:r>
              <a:rPr lang="en-US" dirty="0"/>
              <a:t>Fellow Graduate Student &amp; Former Knauss fellow</a:t>
            </a:r>
          </a:p>
          <a:p>
            <a:pPr lvl="2"/>
            <a:r>
              <a:rPr lang="en-US" dirty="0"/>
              <a:t>Beth Lumsden (Marine Biologist, PIFSC)</a:t>
            </a:r>
          </a:p>
          <a:p>
            <a:pPr lvl="1"/>
            <a:r>
              <a:rPr lang="en-US" dirty="0"/>
              <a:t>Alternative to pursuing academia</a:t>
            </a:r>
          </a:p>
          <a:p>
            <a:pPr lvl="2"/>
            <a:r>
              <a:rPr lang="en-US" dirty="0"/>
              <a:t>Postponing or choosing a different path?</a:t>
            </a:r>
          </a:p>
          <a:p>
            <a:pPr lvl="1"/>
            <a:r>
              <a:rPr lang="en-US" dirty="0"/>
              <a:t>Paying it forward</a:t>
            </a:r>
          </a:p>
          <a:p>
            <a:pPr lvl="2"/>
            <a:r>
              <a:rPr lang="en-US" dirty="0"/>
              <a:t>Dwight Gledhill (’05*), Deputy Director for NOAA OAP</a:t>
            </a:r>
          </a:p>
          <a:p>
            <a:r>
              <a:rPr lang="en-US" dirty="0"/>
              <a:t>Where can Knauss take you?</a:t>
            </a:r>
          </a:p>
          <a:p>
            <a:pPr lvl="1"/>
            <a:r>
              <a:rPr lang="en-US" dirty="0"/>
              <a:t>Dr. Letise LaFeir (‘06), NOAA Senior Advisor</a:t>
            </a:r>
          </a:p>
          <a:p>
            <a:pPr lvl="1"/>
            <a:r>
              <a:rPr lang="en-US" dirty="0"/>
              <a:t>Dr. Bonnie J. Ponwith (’98*), NMFS SEFSC Director</a:t>
            </a:r>
            <a:endParaRPr lang="en-US" b="1" dirty="0"/>
          </a:p>
          <a:p>
            <a:pPr lvl="1"/>
            <a:r>
              <a:rPr lang="en-US" dirty="0"/>
              <a:t>Andy Oliver (‘96), Professional Staffer for Congress (NJ)</a:t>
            </a:r>
          </a:p>
          <a:p>
            <a:pPr lvl="1"/>
            <a:r>
              <a:rPr lang="en-US" dirty="0"/>
              <a:t>Dr. Pamela Plotkin (‘94*), Texas Sea Grant Director</a:t>
            </a:r>
          </a:p>
          <a:p>
            <a:pPr lvl="1"/>
            <a:r>
              <a:rPr lang="en-US" dirty="0"/>
              <a:t>Dr. Russell Callender (’92*) Washington Sea Grant Director, </a:t>
            </a:r>
            <a:br>
              <a:rPr lang="en-US" dirty="0"/>
            </a:br>
            <a:r>
              <a:rPr lang="en-US" dirty="0"/>
              <a:t>(former) NOS Assistant Administrator </a:t>
            </a:r>
          </a:p>
          <a:p>
            <a:pPr lvl="1"/>
            <a:r>
              <a:rPr lang="en-US" dirty="0"/>
              <a:t>Steve Olson (’87*), American Zoological Association </a:t>
            </a:r>
            <a:br>
              <a:rPr lang="en-US" dirty="0"/>
            </a:br>
            <a:r>
              <a:rPr lang="en-US" dirty="0"/>
              <a:t>Senior Vice President, Government Affairs</a:t>
            </a:r>
          </a:p>
        </p:txBody>
      </p:sp>
      <p:pic>
        <p:nvPicPr>
          <p:cNvPr id="2" name="Picture 1"/>
          <p:cNvPicPr>
            <a:picLocks noChangeAspect="1"/>
          </p:cNvPicPr>
          <p:nvPr/>
        </p:nvPicPr>
        <p:blipFill rotWithShape="1">
          <a:blip r:embed="rId2"/>
          <a:srcRect l="-924" b="8342"/>
          <a:stretch/>
        </p:blipFill>
        <p:spPr>
          <a:xfrm>
            <a:off x="7122695" y="358159"/>
            <a:ext cx="1567393" cy="153480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688" t="10933" r="9191" b="24171"/>
          <a:stretch/>
        </p:blipFill>
        <p:spPr>
          <a:xfrm>
            <a:off x="8690088" y="340330"/>
            <a:ext cx="1644646" cy="1576218"/>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0457" t="12099" r="21454" b="23317"/>
          <a:stretch/>
        </p:blipFill>
        <p:spPr>
          <a:xfrm>
            <a:off x="9298578" y="4430198"/>
            <a:ext cx="1528538" cy="1449845"/>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8449" t="-4344" r="24915" b="51011"/>
          <a:stretch/>
        </p:blipFill>
        <p:spPr>
          <a:xfrm>
            <a:off x="8013432" y="5030326"/>
            <a:ext cx="1353312" cy="1547610"/>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339" t="-3083" r="-2339" b="10322"/>
          <a:stretch/>
        </p:blipFill>
        <p:spPr>
          <a:xfrm>
            <a:off x="9280949" y="2963018"/>
            <a:ext cx="1563796" cy="1467180"/>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1538" r="8232" b="35778"/>
          <a:stretch/>
        </p:blipFill>
        <p:spPr>
          <a:xfrm>
            <a:off x="8025624" y="3732305"/>
            <a:ext cx="1345581" cy="1436105"/>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4991" t="555" r="9642" b="32523"/>
          <a:stretch/>
        </p:blipFill>
        <p:spPr>
          <a:xfrm>
            <a:off x="7956820" y="2262018"/>
            <a:ext cx="1397732" cy="1470287"/>
          </a:xfrm>
          <a:prstGeom prst="rect">
            <a:avLst/>
          </a:prstGeom>
        </p:spPr>
      </p:pic>
      <p:sp>
        <p:nvSpPr>
          <p:cNvPr id="6" name="TextBox 5"/>
          <p:cNvSpPr txBox="1"/>
          <p:nvPr/>
        </p:nvSpPr>
        <p:spPr>
          <a:xfrm>
            <a:off x="5262113" y="6428731"/>
            <a:ext cx="2401619" cy="261610"/>
          </a:xfrm>
          <a:prstGeom prst="rect">
            <a:avLst/>
          </a:prstGeom>
          <a:noFill/>
        </p:spPr>
        <p:txBody>
          <a:bodyPr wrap="none" rtlCol="0">
            <a:spAutoFit/>
          </a:bodyPr>
          <a:lstStyle/>
          <a:p>
            <a:r>
              <a:rPr lang="en-US" sz="1100" dirty="0"/>
              <a:t>* Texas Sea Grant Knauss Fellows</a:t>
            </a:r>
          </a:p>
        </p:txBody>
      </p:sp>
    </p:spTree>
    <p:extLst>
      <p:ext uri="{BB962C8B-B14F-4D97-AF65-F5344CB8AC3E}">
        <p14:creationId xmlns:p14="http://schemas.microsoft.com/office/powerpoint/2010/main" val="2676396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95" y="231112"/>
            <a:ext cx="9903578" cy="970393"/>
          </a:xfrm>
        </p:spPr>
        <p:txBody>
          <a:bodyPr>
            <a:normAutofit/>
          </a:bodyPr>
          <a:lstStyle/>
          <a:p>
            <a:r>
              <a:rPr lang="en-US" b="1" dirty="0"/>
              <a:t>What are the Benefits of working at NOAA? </a:t>
            </a:r>
            <a:endParaRPr lang="en-US" dirty="0"/>
          </a:p>
        </p:txBody>
      </p:sp>
      <p:pic>
        <p:nvPicPr>
          <p:cNvPr id="14" name="Picture 13" descr="MapsView | Marine Navigation, Find your road on the se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697" y="3377142"/>
            <a:ext cx="206226" cy="147108"/>
          </a:xfrm>
          <a:prstGeom prst="rect">
            <a:avLst/>
          </a:prstGeom>
        </p:spPr>
      </p:pic>
      <p:sp>
        <p:nvSpPr>
          <p:cNvPr id="6" name="Title 1"/>
          <p:cNvSpPr>
            <a:spLocks noGrp="1"/>
          </p:cNvSpPr>
          <p:nvPr>
            <p:ph type="title"/>
          </p:nvPr>
        </p:nvSpPr>
        <p:spPr>
          <a:xfrm>
            <a:off x="1072817" y="904875"/>
            <a:ext cx="9821779" cy="1143000"/>
          </a:xfrm>
        </p:spPr>
        <p:txBody>
          <a:bodyPr/>
          <a:lstStyle/>
          <a:p>
            <a:pPr algn="ctr"/>
            <a:r>
              <a:rPr lang="en-US" sz="2800" b="1" dirty="0">
                <a:hlinkClick r:id="rId3"/>
              </a:rPr>
              <a:t>National Oceanic &amp; Atmospheric Administration</a:t>
            </a:r>
            <a:endParaRPr lang="en-US" sz="2800" b="1" dirty="0"/>
          </a:p>
        </p:txBody>
      </p:sp>
      <p:grpSp>
        <p:nvGrpSpPr>
          <p:cNvPr id="7" name="Group 6"/>
          <p:cNvGrpSpPr/>
          <p:nvPr/>
        </p:nvGrpSpPr>
        <p:grpSpPr>
          <a:xfrm>
            <a:off x="1795871" y="1832936"/>
            <a:ext cx="8302635" cy="4254482"/>
            <a:chOff x="1908165" y="918536"/>
            <a:chExt cx="8302635" cy="4254482"/>
          </a:xfrm>
        </p:grpSpPr>
        <p:grpSp>
          <p:nvGrpSpPr>
            <p:cNvPr id="8" name="Group 7"/>
            <p:cNvGrpSpPr/>
            <p:nvPr/>
          </p:nvGrpSpPr>
          <p:grpSpPr>
            <a:xfrm>
              <a:off x="1908165" y="918536"/>
              <a:ext cx="8300028" cy="3061951"/>
              <a:chOff x="384165" y="918535"/>
              <a:chExt cx="8300028" cy="3061951"/>
            </a:xfrm>
            <a:solidFill>
              <a:schemeClr val="accent2">
                <a:lumMod val="75000"/>
              </a:schemeClr>
            </a:solidFill>
          </p:grpSpPr>
          <p:sp>
            <p:nvSpPr>
              <p:cNvPr id="18" name="Freeform 17"/>
              <p:cNvSpPr/>
              <p:nvPr/>
            </p:nvSpPr>
            <p:spPr>
              <a:xfrm>
                <a:off x="4572000" y="2025427"/>
                <a:ext cx="3528904" cy="244981"/>
              </a:xfrm>
              <a:custGeom>
                <a:avLst/>
                <a:gdLst/>
                <a:ahLst/>
                <a:cxnLst/>
                <a:rect l="0" t="0" r="0" b="0"/>
                <a:pathLst>
                  <a:path>
                    <a:moveTo>
                      <a:pt x="0" y="0"/>
                    </a:moveTo>
                    <a:lnTo>
                      <a:pt x="0" y="122490"/>
                    </a:lnTo>
                    <a:lnTo>
                      <a:pt x="3528904" y="122490"/>
                    </a:lnTo>
                    <a:lnTo>
                      <a:pt x="3528904"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4572000" y="2025427"/>
                <a:ext cx="2117342" cy="244981"/>
              </a:xfrm>
              <a:custGeom>
                <a:avLst/>
                <a:gdLst/>
                <a:ahLst/>
                <a:cxnLst/>
                <a:rect l="0" t="0" r="0" b="0"/>
                <a:pathLst>
                  <a:path>
                    <a:moveTo>
                      <a:pt x="0" y="0"/>
                    </a:moveTo>
                    <a:lnTo>
                      <a:pt x="0" y="122490"/>
                    </a:lnTo>
                    <a:lnTo>
                      <a:pt x="2117342" y="122490"/>
                    </a:lnTo>
                    <a:lnTo>
                      <a:pt x="2117342"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4572000" y="2025427"/>
                <a:ext cx="705780" cy="244981"/>
              </a:xfrm>
              <a:custGeom>
                <a:avLst/>
                <a:gdLst/>
                <a:ahLst/>
                <a:cxnLst/>
                <a:rect l="0" t="0" r="0" b="0"/>
                <a:pathLst>
                  <a:path>
                    <a:moveTo>
                      <a:pt x="0" y="0"/>
                    </a:moveTo>
                    <a:lnTo>
                      <a:pt x="0" y="122490"/>
                    </a:lnTo>
                    <a:lnTo>
                      <a:pt x="705780" y="122490"/>
                    </a:lnTo>
                    <a:lnTo>
                      <a:pt x="70578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3866219" y="2025427"/>
                <a:ext cx="705780" cy="244981"/>
              </a:xfrm>
              <a:custGeom>
                <a:avLst/>
                <a:gdLst/>
                <a:ahLst/>
                <a:cxnLst/>
                <a:rect l="0" t="0" r="0" b="0"/>
                <a:pathLst>
                  <a:path>
                    <a:moveTo>
                      <a:pt x="705780" y="0"/>
                    </a:moveTo>
                    <a:lnTo>
                      <a:pt x="705780"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2454657" y="2025427"/>
                <a:ext cx="2117342" cy="244981"/>
              </a:xfrm>
              <a:custGeom>
                <a:avLst/>
                <a:gdLst/>
                <a:ahLst/>
                <a:cxnLst/>
                <a:rect l="0" t="0" r="0" b="0"/>
                <a:pathLst>
                  <a:path>
                    <a:moveTo>
                      <a:pt x="2117342" y="0"/>
                    </a:moveTo>
                    <a:lnTo>
                      <a:pt x="2117342"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Freeform 22"/>
              <p:cNvSpPr/>
              <p:nvPr/>
            </p:nvSpPr>
            <p:spPr>
              <a:xfrm>
                <a:off x="1043095" y="2025427"/>
                <a:ext cx="3528904" cy="244981"/>
              </a:xfrm>
              <a:custGeom>
                <a:avLst/>
                <a:gdLst/>
                <a:ahLst/>
                <a:cxnLst/>
                <a:rect l="0" t="0" r="0" b="0"/>
                <a:pathLst>
                  <a:path>
                    <a:moveTo>
                      <a:pt x="3528904" y="0"/>
                    </a:moveTo>
                    <a:lnTo>
                      <a:pt x="3528904"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23"/>
              <p:cNvSpPr/>
              <p:nvPr/>
            </p:nvSpPr>
            <p:spPr>
              <a:xfrm>
                <a:off x="3200399" y="918535"/>
                <a:ext cx="2743201" cy="1106891"/>
              </a:xfrm>
              <a:custGeom>
                <a:avLst/>
                <a:gdLst>
                  <a:gd name="connsiteX0" fmla="*/ 0 w 2743201"/>
                  <a:gd name="connsiteY0" fmla="*/ 0 h 1106891"/>
                  <a:gd name="connsiteX1" fmla="*/ 2743201 w 2743201"/>
                  <a:gd name="connsiteY1" fmla="*/ 0 h 1106891"/>
                  <a:gd name="connsiteX2" fmla="*/ 2743201 w 2743201"/>
                  <a:gd name="connsiteY2" fmla="*/ 1106891 h 1106891"/>
                  <a:gd name="connsiteX3" fmla="*/ 0 w 2743201"/>
                  <a:gd name="connsiteY3" fmla="*/ 1106891 h 1106891"/>
                  <a:gd name="connsiteX4" fmla="*/ 0 w 2743201"/>
                  <a:gd name="connsiteY4" fmla="*/ 0 h 1106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1" h="1106891">
                    <a:moveTo>
                      <a:pt x="0" y="0"/>
                    </a:moveTo>
                    <a:lnTo>
                      <a:pt x="2743201" y="0"/>
                    </a:lnTo>
                    <a:lnTo>
                      <a:pt x="2743201" y="1106891"/>
                    </a:lnTo>
                    <a:lnTo>
                      <a:pt x="0" y="1106891"/>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algn="ctr" defTabSz="2667000">
                  <a:lnSpc>
                    <a:spcPct val="90000"/>
                  </a:lnSpc>
                  <a:spcBef>
                    <a:spcPct val="0"/>
                  </a:spcBef>
                  <a:spcAft>
                    <a:spcPct val="35000"/>
                  </a:spcAft>
                </a:pPr>
                <a:r>
                  <a:rPr lang="en-US" sz="6000" b="1" dirty="0">
                    <a:latin typeface="+mj-lt"/>
                  </a:rPr>
                  <a:t>NOAA</a:t>
                </a:r>
              </a:p>
            </p:txBody>
          </p:sp>
          <p:sp>
            <p:nvSpPr>
              <p:cNvPr id="25" name="Freeform 24"/>
              <p:cNvSpPr/>
              <p:nvPr/>
            </p:nvSpPr>
            <p:spPr>
              <a:xfrm>
                <a:off x="384165" y="2270408"/>
                <a:ext cx="1289070" cy="1688029"/>
              </a:xfrm>
              <a:custGeom>
                <a:avLst/>
                <a:gdLst>
                  <a:gd name="connsiteX0" fmla="*/ 0 w 1166579"/>
                  <a:gd name="connsiteY0" fmla="*/ 0 h 1688029"/>
                  <a:gd name="connsiteX1" fmla="*/ 1166579 w 1166579"/>
                  <a:gd name="connsiteY1" fmla="*/ 0 h 1688029"/>
                  <a:gd name="connsiteX2" fmla="*/ 1166579 w 1166579"/>
                  <a:gd name="connsiteY2" fmla="*/ 1688029 h 1688029"/>
                  <a:gd name="connsiteX3" fmla="*/ 0 w 1166579"/>
                  <a:gd name="connsiteY3" fmla="*/ 1688029 h 1688029"/>
                  <a:gd name="connsiteX4" fmla="*/ 0 w 1166579"/>
                  <a:gd name="connsiteY4" fmla="*/ 0 h 168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29">
                    <a:moveTo>
                      <a:pt x="0" y="0"/>
                    </a:moveTo>
                    <a:lnTo>
                      <a:pt x="1166579" y="0"/>
                    </a:lnTo>
                    <a:lnTo>
                      <a:pt x="1166579" y="1688029"/>
                    </a:lnTo>
                    <a:lnTo>
                      <a:pt x="0" y="1688029"/>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Environmental Satellite, Data, &amp; Information Service</a:t>
                </a:r>
              </a:p>
              <a:p>
                <a:pPr algn="ctr" defTabSz="711200">
                  <a:lnSpc>
                    <a:spcPct val="90000"/>
                  </a:lnSpc>
                  <a:spcBef>
                    <a:spcPct val="0"/>
                  </a:spcBef>
                  <a:spcAft>
                    <a:spcPct val="35000"/>
                  </a:spcAft>
                </a:pPr>
                <a:endParaRPr lang="en-US" sz="2200" dirty="0">
                  <a:latin typeface="+mj-lt"/>
                </a:endParaRPr>
              </a:p>
              <a:p>
                <a:pPr algn="ctr" defTabSz="711200">
                  <a:lnSpc>
                    <a:spcPct val="90000"/>
                  </a:lnSpc>
                  <a:spcBef>
                    <a:spcPct val="0"/>
                  </a:spcBef>
                  <a:spcAft>
                    <a:spcPct val="35000"/>
                  </a:spcAft>
                </a:pPr>
                <a:r>
                  <a:rPr lang="en-US" sz="1400" dirty="0">
                    <a:latin typeface="+mj-lt"/>
                  </a:rPr>
                  <a:t>[NESDIS]</a:t>
                </a:r>
              </a:p>
            </p:txBody>
          </p:sp>
          <p:sp>
            <p:nvSpPr>
              <p:cNvPr id="26" name="Freeform 25"/>
              <p:cNvSpPr/>
              <p:nvPr/>
            </p:nvSpPr>
            <p:spPr>
              <a:xfrm>
                <a:off x="1871367" y="2270409"/>
                <a:ext cx="1166579" cy="1688023"/>
              </a:xfrm>
              <a:custGeom>
                <a:avLst/>
                <a:gdLst>
                  <a:gd name="connsiteX0" fmla="*/ 0 w 1166579"/>
                  <a:gd name="connsiteY0" fmla="*/ 0 h 1688023"/>
                  <a:gd name="connsiteX1" fmla="*/ 1166579 w 1166579"/>
                  <a:gd name="connsiteY1" fmla="*/ 0 h 1688023"/>
                  <a:gd name="connsiteX2" fmla="*/ 1166579 w 1166579"/>
                  <a:gd name="connsiteY2" fmla="*/ 1688023 h 1688023"/>
                  <a:gd name="connsiteX3" fmla="*/ 0 w 1166579"/>
                  <a:gd name="connsiteY3" fmla="*/ 1688023 h 1688023"/>
                  <a:gd name="connsiteX4" fmla="*/ 0 w 1166579"/>
                  <a:gd name="connsiteY4" fmla="*/ 0 h 168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23">
                    <a:moveTo>
                      <a:pt x="0" y="0"/>
                    </a:moveTo>
                    <a:lnTo>
                      <a:pt x="1166579" y="0"/>
                    </a:lnTo>
                    <a:lnTo>
                      <a:pt x="1166579" y="1688023"/>
                    </a:lnTo>
                    <a:lnTo>
                      <a:pt x="0" y="1688023"/>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Marine Fisheries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dirty="0">
                  <a:latin typeface="+mj-lt"/>
                </a:endParaRPr>
              </a:p>
              <a:p>
                <a:pPr algn="ctr" defTabSz="711200">
                  <a:lnSpc>
                    <a:spcPct val="90000"/>
                  </a:lnSpc>
                  <a:spcBef>
                    <a:spcPct val="0"/>
                  </a:spcBef>
                  <a:spcAft>
                    <a:spcPct val="35000"/>
                  </a:spcAft>
                </a:pPr>
                <a:r>
                  <a:rPr lang="en-US" sz="1400" dirty="0">
                    <a:latin typeface="+mj-lt"/>
                  </a:rPr>
                  <a:t>[NMFS]</a:t>
                </a:r>
              </a:p>
            </p:txBody>
          </p:sp>
          <p:sp>
            <p:nvSpPr>
              <p:cNvPr id="27" name="Freeform 26"/>
              <p:cNvSpPr/>
              <p:nvPr/>
            </p:nvSpPr>
            <p:spPr>
              <a:xfrm>
                <a:off x="3282929" y="2270409"/>
                <a:ext cx="1166579" cy="1688047"/>
              </a:xfrm>
              <a:custGeom>
                <a:avLst/>
                <a:gdLst>
                  <a:gd name="connsiteX0" fmla="*/ 0 w 1166579"/>
                  <a:gd name="connsiteY0" fmla="*/ 0 h 1688047"/>
                  <a:gd name="connsiteX1" fmla="*/ 1166579 w 1166579"/>
                  <a:gd name="connsiteY1" fmla="*/ 0 h 1688047"/>
                  <a:gd name="connsiteX2" fmla="*/ 1166579 w 1166579"/>
                  <a:gd name="connsiteY2" fmla="*/ 1688047 h 1688047"/>
                  <a:gd name="connsiteX3" fmla="*/ 0 w 1166579"/>
                  <a:gd name="connsiteY3" fmla="*/ 1688047 h 1688047"/>
                  <a:gd name="connsiteX4" fmla="*/ 0 w 1166579"/>
                  <a:gd name="connsiteY4" fmla="*/ 0 h 168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47">
                    <a:moveTo>
                      <a:pt x="0" y="0"/>
                    </a:moveTo>
                    <a:lnTo>
                      <a:pt x="1166579" y="0"/>
                    </a:lnTo>
                    <a:lnTo>
                      <a:pt x="1166579" y="1688047"/>
                    </a:lnTo>
                    <a:lnTo>
                      <a:pt x="0" y="1688047"/>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Ocean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r>
                  <a:rPr lang="en-US" sz="1400" dirty="0">
                    <a:latin typeface="+mj-lt"/>
                  </a:rPr>
                  <a:t>[NOS]</a:t>
                </a:r>
              </a:p>
            </p:txBody>
          </p:sp>
          <p:sp>
            <p:nvSpPr>
              <p:cNvPr id="28" name="Freeform 27"/>
              <p:cNvSpPr/>
              <p:nvPr/>
            </p:nvSpPr>
            <p:spPr>
              <a:xfrm>
                <a:off x="4694490" y="2270409"/>
                <a:ext cx="1166579" cy="1699846"/>
              </a:xfrm>
              <a:custGeom>
                <a:avLst/>
                <a:gdLst>
                  <a:gd name="connsiteX0" fmla="*/ 0 w 1166579"/>
                  <a:gd name="connsiteY0" fmla="*/ 0 h 1699846"/>
                  <a:gd name="connsiteX1" fmla="*/ 1166579 w 1166579"/>
                  <a:gd name="connsiteY1" fmla="*/ 0 h 1699846"/>
                  <a:gd name="connsiteX2" fmla="*/ 1166579 w 1166579"/>
                  <a:gd name="connsiteY2" fmla="*/ 1699846 h 1699846"/>
                  <a:gd name="connsiteX3" fmla="*/ 0 w 1166579"/>
                  <a:gd name="connsiteY3" fmla="*/ 1699846 h 1699846"/>
                  <a:gd name="connsiteX4" fmla="*/ 0 w 1166579"/>
                  <a:gd name="connsiteY4" fmla="*/ 0 h 169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99846">
                    <a:moveTo>
                      <a:pt x="0" y="0"/>
                    </a:moveTo>
                    <a:lnTo>
                      <a:pt x="1166579" y="0"/>
                    </a:lnTo>
                    <a:lnTo>
                      <a:pt x="1166579" y="1699846"/>
                    </a:lnTo>
                    <a:lnTo>
                      <a:pt x="0" y="1699846"/>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Weather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r>
                  <a:rPr lang="en-US" sz="1400" dirty="0">
                    <a:latin typeface="+mj-lt"/>
                  </a:rPr>
                  <a:t>[NWS]</a:t>
                </a:r>
              </a:p>
            </p:txBody>
          </p:sp>
          <p:sp>
            <p:nvSpPr>
              <p:cNvPr id="29" name="Freeform 28"/>
              <p:cNvSpPr/>
              <p:nvPr/>
            </p:nvSpPr>
            <p:spPr>
              <a:xfrm>
                <a:off x="6106052" y="2270409"/>
                <a:ext cx="1166579" cy="1704962"/>
              </a:xfrm>
              <a:custGeom>
                <a:avLst/>
                <a:gdLst>
                  <a:gd name="connsiteX0" fmla="*/ 0 w 1166579"/>
                  <a:gd name="connsiteY0" fmla="*/ 0 h 1704962"/>
                  <a:gd name="connsiteX1" fmla="*/ 1166579 w 1166579"/>
                  <a:gd name="connsiteY1" fmla="*/ 0 h 1704962"/>
                  <a:gd name="connsiteX2" fmla="*/ 1166579 w 1166579"/>
                  <a:gd name="connsiteY2" fmla="*/ 1704962 h 1704962"/>
                  <a:gd name="connsiteX3" fmla="*/ 0 w 1166579"/>
                  <a:gd name="connsiteY3" fmla="*/ 1704962 h 1704962"/>
                  <a:gd name="connsiteX4" fmla="*/ 0 w 1166579"/>
                  <a:gd name="connsiteY4" fmla="*/ 0 h 170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704962">
                    <a:moveTo>
                      <a:pt x="0" y="0"/>
                    </a:moveTo>
                    <a:lnTo>
                      <a:pt x="1166579" y="0"/>
                    </a:lnTo>
                    <a:lnTo>
                      <a:pt x="1166579" y="1704962"/>
                    </a:lnTo>
                    <a:lnTo>
                      <a:pt x="0" y="1704962"/>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914400">
                  <a:spcBef>
                    <a:spcPct val="0"/>
                  </a:spcBef>
                  <a:defRPr/>
                </a:pPr>
                <a:r>
                  <a:rPr lang="en-US" sz="1400" dirty="0">
                    <a:latin typeface="+mj-lt"/>
                  </a:rPr>
                  <a:t>Office of Marine &amp; Aviation Operations</a:t>
                </a:r>
                <a:br>
                  <a:rPr lang="en-US" sz="1400" dirty="0">
                    <a:latin typeface="+mj-lt"/>
                  </a:rPr>
                </a:br>
                <a:r>
                  <a:rPr lang="en-US" sz="1400" dirty="0">
                    <a:latin typeface="+mj-lt"/>
                  </a:rPr>
                  <a:t>NOAA Corps</a:t>
                </a:r>
              </a:p>
              <a:p>
                <a:pPr algn="ctr" defTabSz="914400">
                  <a:spcBef>
                    <a:spcPct val="0"/>
                  </a:spcBef>
                  <a:defRPr/>
                </a:pPr>
                <a:endParaRPr lang="en-US" sz="1400" dirty="0">
                  <a:latin typeface="+mj-lt"/>
                </a:endParaRPr>
              </a:p>
              <a:p>
                <a:pPr algn="ctr" defTabSz="914400">
                  <a:spcBef>
                    <a:spcPct val="0"/>
                  </a:spcBef>
                  <a:defRPr/>
                </a:pPr>
                <a:endParaRPr lang="en-US" sz="1400" dirty="0">
                  <a:latin typeface="+mj-lt"/>
                </a:endParaRPr>
              </a:p>
              <a:p>
                <a:pPr algn="ctr" defTabSz="666750">
                  <a:lnSpc>
                    <a:spcPct val="90000"/>
                  </a:lnSpc>
                  <a:spcBef>
                    <a:spcPct val="0"/>
                  </a:spcBef>
                  <a:spcAft>
                    <a:spcPct val="35000"/>
                  </a:spcAft>
                </a:pPr>
                <a:r>
                  <a:rPr lang="en-US" sz="1400" dirty="0">
                    <a:latin typeface="+mj-lt"/>
                  </a:rPr>
                  <a:t>[OMAO]</a:t>
                </a:r>
              </a:p>
            </p:txBody>
          </p:sp>
          <p:sp>
            <p:nvSpPr>
              <p:cNvPr id="30" name="Freeform 29"/>
              <p:cNvSpPr/>
              <p:nvPr/>
            </p:nvSpPr>
            <p:spPr>
              <a:xfrm>
                <a:off x="7517614" y="2270409"/>
                <a:ext cx="1166579" cy="1710077"/>
              </a:xfrm>
              <a:custGeom>
                <a:avLst/>
                <a:gdLst>
                  <a:gd name="connsiteX0" fmla="*/ 0 w 1166579"/>
                  <a:gd name="connsiteY0" fmla="*/ 0 h 1710077"/>
                  <a:gd name="connsiteX1" fmla="*/ 1166579 w 1166579"/>
                  <a:gd name="connsiteY1" fmla="*/ 0 h 1710077"/>
                  <a:gd name="connsiteX2" fmla="*/ 1166579 w 1166579"/>
                  <a:gd name="connsiteY2" fmla="*/ 1710077 h 1710077"/>
                  <a:gd name="connsiteX3" fmla="*/ 0 w 1166579"/>
                  <a:gd name="connsiteY3" fmla="*/ 1710077 h 1710077"/>
                  <a:gd name="connsiteX4" fmla="*/ 0 w 1166579"/>
                  <a:gd name="connsiteY4" fmla="*/ 0 h 1710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710077">
                    <a:moveTo>
                      <a:pt x="0" y="0"/>
                    </a:moveTo>
                    <a:lnTo>
                      <a:pt x="1166579" y="0"/>
                    </a:lnTo>
                    <a:lnTo>
                      <a:pt x="1166579" y="1710077"/>
                    </a:lnTo>
                    <a:lnTo>
                      <a:pt x="0" y="1710077"/>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Office Oceanic &amp; Atmospheric Research</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2000" dirty="0">
                  <a:latin typeface="+mj-lt"/>
                </a:endParaRPr>
              </a:p>
              <a:p>
                <a:pPr algn="ctr" defTabSz="711200">
                  <a:lnSpc>
                    <a:spcPct val="90000"/>
                  </a:lnSpc>
                  <a:spcBef>
                    <a:spcPct val="0"/>
                  </a:spcBef>
                  <a:spcAft>
                    <a:spcPct val="35000"/>
                  </a:spcAft>
                </a:pPr>
                <a:r>
                  <a:rPr lang="en-US" sz="1400" dirty="0">
                    <a:latin typeface="+mj-lt"/>
                  </a:rPr>
                  <a:t>[OAR]</a:t>
                </a: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241" y="4146999"/>
              <a:ext cx="1150077"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https://www.noaa.gov/sites/default/files/styles/default_width_325/public/legacy/image/2019/Jun/FocusArea__Oceans%20and%20Coasts.jpg?itok=nGRlX4P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6967"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illustration of a cloud with sun, lightening and rai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3128"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https://www.noaa.gov/sites/default/files/styles/default_width_325/public/legacy/image/2019/Jun/FocusArea__Satellites.jpg?itok=FRyxtqHt"/>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https://www.noaa.gov/sites/default/files/styles/default_width_650/public/legacy/image/2019/Jun/FocusArea__Marine%20and%20Aviation.jpg?itok=MvzQxGGd"/>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0584"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https://www.noaa.gov/sites/default/files/styles/default_width_650/public/legacy/image/2019/Jun/research6.jpg?itok=RY7CCP1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0488" y="4146999"/>
              <a:ext cx="1150312"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135967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 t="13" r="51" b="6910"/>
          <a:stretch/>
        </p:blipFill>
        <p:spPr>
          <a:xfrm>
            <a:off x="-50320" y="-81951"/>
            <a:ext cx="12292641" cy="7021902"/>
          </a:xfrm>
          <a:prstGeom prst="rect">
            <a:avLst/>
          </a:prstGeom>
        </p:spPr>
      </p:pic>
    </p:spTree>
    <p:extLst>
      <p:ext uri="{BB962C8B-B14F-4D97-AF65-F5344CB8AC3E}">
        <p14:creationId xmlns:p14="http://schemas.microsoft.com/office/powerpoint/2010/main" val="3544645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t>
            </a:r>
            <a:r>
              <a:rPr lang="en-US" dirty="0" err="1"/>
              <a:t>aways</a:t>
            </a:r>
            <a:endParaRPr lang="en-US" dirty="0"/>
          </a:p>
        </p:txBody>
      </p:sp>
      <p:sp>
        <p:nvSpPr>
          <p:cNvPr id="3" name="Content Placeholder 2"/>
          <p:cNvSpPr>
            <a:spLocks noGrp="1"/>
          </p:cNvSpPr>
          <p:nvPr>
            <p:ph idx="1"/>
          </p:nvPr>
        </p:nvSpPr>
        <p:spPr/>
        <p:txBody>
          <a:bodyPr/>
          <a:lstStyle/>
          <a:p>
            <a:r>
              <a:rPr lang="en-US" dirty="0"/>
              <a:t>Start early</a:t>
            </a:r>
          </a:p>
          <a:p>
            <a:r>
              <a:rPr lang="en-US" dirty="0"/>
              <a:t>Reach out to previous year’s fellow</a:t>
            </a:r>
          </a:p>
          <a:p>
            <a:r>
              <a:rPr lang="en-US" dirty="0"/>
              <a:t>Talk to your local Sea Grant</a:t>
            </a:r>
          </a:p>
          <a:p>
            <a:r>
              <a:rPr lang="en-US" dirty="0"/>
              <a:t>International Students - OPT</a:t>
            </a:r>
          </a:p>
          <a:p>
            <a:endParaRPr lang="en-US" dirty="0"/>
          </a:p>
          <a:p>
            <a:endParaRPr lang="en-US" dirty="0"/>
          </a:p>
          <a:p>
            <a:endParaRPr lang="en-US" dirty="0"/>
          </a:p>
          <a:p>
            <a:endParaRPr lang="en-US" dirty="0"/>
          </a:p>
          <a:p>
            <a:r>
              <a:rPr lang="en-US" dirty="0"/>
              <a:t>Nicolas.Alvarado@noaa.gov</a:t>
            </a:r>
          </a:p>
        </p:txBody>
      </p:sp>
    </p:spTree>
    <p:extLst>
      <p:ext uri="{BB962C8B-B14F-4D97-AF65-F5344CB8AC3E}">
        <p14:creationId xmlns:p14="http://schemas.microsoft.com/office/powerpoint/2010/main" val="34132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64" y="244170"/>
            <a:ext cx="9404723" cy="654186"/>
          </a:xfrm>
        </p:spPr>
        <p:txBody>
          <a:bodyPr>
            <a:normAutofit fontScale="90000"/>
          </a:bodyPr>
          <a:lstStyle/>
          <a:p>
            <a:r>
              <a:rPr lang="en-US" i="1" dirty="0">
                <a:solidFill>
                  <a:schemeClr val="tx1"/>
                </a:solidFill>
              </a:rPr>
              <a:t>What will your </a:t>
            </a:r>
            <a:r>
              <a:rPr lang="en-US" sz="4000" i="1" dirty="0">
                <a:solidFill>
                  <a:schemeClr val="tx1"/>
                </a:solidFill>
              </a:rPr>
              <a:t>journey</a:t>
            </a:r>
            <a:r>
              <a:rPr lang="en-US" i="1" dirty="0">
                <a:solidFill>
                  <a:schemeClr val="tx1"/>
                </a:solidFill>
              </a:rPr>
              <a:t> look like?</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9947" t="9884" r="20227" b="9977"/>
          <a:stretch/>
        </p:blipFill>
        <p:spPr>
          <a:xfrm>
            <a:off x="3474720" y="1222248"/>
            <a:ext cx="5242560" cy="526694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40049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7149439" cy="5676900"/>
          </a:xfrm>
        </p:spPr>
        <p:txBody>
          <a:bodyPr>
            <a:normAutofit/>
          </a:bodyPr>
          <a:lstStyle/>
          <a:p>
            <a:r>
              <a:rPr lang="en-US" sz="2400" b="1" i="1" dirty="0"/>
              <a:t>What skill set (hard or soft) did you wish you had prior to starting with NOAA?</a:t>
            </a:r>
          </a:p>
          <a:p>
            <a:pPr lvl="1"/>
            <a:r>
              <a:rPr lang="en-US" sz="3000" dirty="0"/>
              <a:t>Emotional Intelligence (EI) (Psychology of Success) - is the ability to recognize and understand your own emotions and the emotions of others, and to use this awareness to effectively manage your </a:t>
            </a:r>
            <a:br>
              <a:rPr lang="en-US" sz="3000" dirty="0"/>
            </a:br>
            <a:r>
              <a:rPr lang="en-US" sz="3000" dirty="0"/>
              <a:t>behavior and relationships.</a:t>
            </a:r>
          </a:p>
          <a:p>
            <a:pPr lvl="1"/>
            <a:r>
              <a:rPr lang="en-US" sz="3000" dirty="0"/>
              <a:t>Fixed mindset vs. Growth mindset</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6274" t="3463" r="9941" b="6128"/>
          <a:stretch/>
        </p:blipFill>
        <p:spPr>
          <a:xfrm>
            <a:off x="7833650" y="1767707"/>
            <a:ext cx="4358350" cy="4427947"/>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17564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7647" y="490779"/>
            <a:ext cx="8534400" cy="788553"/>
          </a:xfrm>
        </p:spPr>
        <p:txBody>
          <a:bodyPr/>
          <a:lstStyle/>
          <a:p>
            <a:r>
              <a:rPr lang="en-US" dirty="0"/>
              <a:t>Education/Career Path</a:t>
            </a:r>
          </a:p>
        </p:txBody>
      </p:sp>
      <p:sp>
        <p:nvSpPr>
          <p:cNvPr id="3" name="Content Placeholder 2"/>
          <p:cNvSpPr>
            <a:spLocks noGrp="1"/>
          </p:cNvSpPr>
          <p:nvPr>
            <p:ph idx="1"/>
          </p:nvPr>
        </p:nvSpPr>
        <p:spPr>
          <a:xfrm>
            <a:off x="737647" y="1134953"/>
            <a:ext cx="10959772" cy="5362100"/>
          </a:xfrm>
        </p:spPr>
        <p:txBody>
          <a:bodyPr>
            <a:noAutofit/>
          </a:bodyPr>
          <a:lstStyle/>
          <a:p>
            <a:r>
              <a:rPr lang="en-US" sz="2600" dirty="0"/>
              <a:t>Canada</a:t>
            </a:r>
          </a:p>
          <a:p>
            <a:pPr lvl="1"/>
            <a:r>
              <a:rPr lang="en-US" sz="2200" dirty="0"/>
              <a:t>BSc Honors Chemistry </a:t>
            </a:r>
          </a:p>
          <a:p>
            <a:pPr lvl="1"/>
            <a:r>
              <a:rPr lang="en-US" sz="2200" dirty="0"/>
              <a:t>MSc Groundwater Geochemistry</a:t>
            </a:r>
          </a:p>
          <a:p>
            <a:r>
              <a:rPr lang="en-US" sz="2600" dirty="0"/>
              <a:t>United States of America (1999-present)</a:t>
            </a:r>
          </a:p>
          <a:p>
            <a:pPr lvl="1"/>
            <a:r>
              <a:rPr lang="en-US" sz="2200" dirty="0"/>
              <a:t>PhD Oceanography from Texas A&amp;M University 	(2004)</a:t>
            </a:r>
          </a:p>
          <a:p>
            <a:pPr lvl="1"/>
            <a:r>
              <a:rPr lang="en-US" sz="2200" dirty="0"/>
              <a:t>Knauss Sea Grant Fellowship 						(2004-2005) 		[SAB]</a:t>
            </a:r>
          </a:p>
          <a:p>
            <a:pPr lvl="1"/>
            <a:r>
              <a:rPr lang="en-US" sz="2200" dirty="0"/>
              <a:t>Office of Ocean Exploration 						(2005-2012) 		[OAR]</a:t>
            </a:r>
          </a:p>
          <a:p>
            <a:pPr lvl="1"/>
            <a:r>
              <a:rPr lang="en-US" sz="2200" dirty="0"/>
              <a:t>Office of Protected Resources 						(2012-2016) 		[NMFS]</a:t>
            </a:r>
          </a:p>
          <a:p>
            <a:pPr lvl="1"/>
            <a:r>
              <a:rPr lang="en-US" sz="2200" dirty="0"/>
              <a:t>Office of Sustainable Fisheries 						(2016-2021) 		[NMFS]</a:t>
            </a:r>
          </a:p>
          <a:p>
            <a:pPr lvl="1"/>
            <a:r>
              <a:rPr lang="en-US" sz="2200" dirty="0"/>
              <a:t>Office of Coast Survey 								(2021-present) 	[NOS]</a:t>
            </a:r>
          </a:p>
        </p:txBody>
      </p:sp>
      <p:pic>
        <p:nvPicPr>
          <p:cNvPr id="13" name="Picture 12" descr="File:United States flag waving icon.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0495" y="4593569"/>
            <a:ext cx="375743" cy="235346"/>
          </a:xfrm>
          <a:prstGeom prst="rect">
            <a:avLst/>
          </a:prstGeom>
        </p:spPr>
      </p:pic>
      <p:pic>
        <p:nvPicPr>
          <p:cNvPr id="14" name="Picture 13" descr="MapsView | Marine Navigation, Find your road on the se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833" y="5067835"/>
            <a:ext cx="424044" cy="302485"/>
          </a:xfrm>
          <a:prstGeom prst="rect">
            <a:avLst/>
          </a:prstGeom>
        </p:spPr>
      </p:pic>
    </p:spTree>
    <p:extLst>
      <p:ext uri="{BB962C8B-B14F-4D97-AF65-F5344CB8AC3E}">
        <p14:creationId xmlns:p14="http://schemas.microsoft.com/office/powerpoint/2010/main" val="1302857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sView | Marine Navigation, Find your road on the se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697" y="3377142"/>
            <a:ext cx="206226" cy="147108"/>
          </a:xfrm>
          <a:prstGeom prst="rect">
            <a:avLst/>
          </a:prstGeom>
        </p:spPr>
      </p:pic>
      <p:sp>
        <p:nvSpPr>
          <p:cNvPr id="6" name="Title 1"/>
          <p:cNvSpPr>
            <a:spLocks noGrp="1"/>
          </p:cNvSpPr>
          <p:nvPr>
            <p:ph type="title"/>
          </p:nvPr>
        </p:nvSpPr>
        <p:spPr>
          <a:xfrm>
            <a:off x="950324" y="501370"/>
            <a:ext cx="9821779" cy="1143000"/>
          </a:xfrm>
        </p:spPr>
        <p:txBody>
          <a:bodyPr/>
          <a:lstStyle/>
          <a:p>
            <a:pPr algn="ctr"/>
            <a:r>
              <a:rPr lang="en-US" sz="2800" b="1" dirty="0">
                <a:hlinkClick r:id="rId3"/>
              </a:rPr>
              <a:t>National Oceanic &amp; Atmospheric Administration</a:t>
            </a:r>
            <a:endParaRPr lang="en-US" sz="2800" b="1" dirty="0"/>
          </a:p>
        </p:txBody>
      </p:sp>
      <p:grpSp>
        <p:nvGrpSpPr>
          <p:cNvPr id="31" name="Group 30"/>
          <p:cNvGrpSpPr/>
          <p:nvPr/>
        </p:nvGrpSpPr>
        <p:grpSpPr>
          <a:xfrm>
            <a:off x="1795871" y="1832936"/>
            <a:ext cx="8302635" cy="4254482"/>
            <a:chOff x="1908165" y="918536"/>
            <a:chExt cx="8302635" cy="4254482"/>
          </a:xfrm>
        </p:grpSpPr>
        <p:grpSp>
          <p:nvGrpSpPr>
            <p:cNvPr id="32" name="Group 31"/>
            <p:cNvGrpSpPr/>
            <p:nvPr/>
          </p:nvGrpSpPr>
          <p:grpSpPr>
            <a:xfrm>
              <a:off x="1908165" y="918536"/>
              <a:ext cx="8300028" cy="3061951"/>
              <a:chOff x="384165" y="918535"/>
              <a:chExt cx="8300028" cy="3061951"/>
            </a:xfrm>
            <a:solidFill>
              <a:schemeClr val="accent2">
                <a:lumMod val="75000"/>
              </a:schemeClr>
            </a:solidFill>
          </p:grpSpPr>
          <p:sp>
            <p:nvSpPr>
              <p:cNvPr id="39" name="Freeform 38"/>
              <p:cNvSpPr/>
              <p:nvPr/>
            </p:nvSpPr>
            <p:spPr>
              <a:xfrm>
                <a:off x="4572000" y="2025427"/>
                <a:ext cx="3528904" cy="244981"/>
              </a:xfrm>
              <a:custGeom>
                <a:avLst/>
                <a:gdLst/>
                <a:ahLst/>
                <a:cxnLst/>
                <a:rect l="0" t="0" r="0" b="0"/>
                <a:pathLst>
                  <a:path>
                    <a:moveTo>
                      <a:pt x="0" y="0"/>
                    </a:moveTo>
                    <a:lnTo>
                      <a:pt x="0" y="122490"/>
                    </a:lnTo>
                    <a:lnTo>
                      <a:pt x="3528904" y="122490"/>
                    </a:lnTo>
                    <a:lnTo>
                      <a:pt x="3528904"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Freeform 39"/>
              <p:cNvSpPr/>
              <p:nvPr/>
            </p:nvSpPr>
            <p:spPr>
              <a:xfrm>
                <a:off x="4572000" y="2025427"/>
                <a:ext cx="2117342" cy="244981"/>
              </a:xfrm>
              <a:custGeom>
                <a:avLst/>
                <a:gdLst/>
                <a:ahLst/>
                <a:cxnLst/>
                <a:rect l="0" t="0" r="0" b="0"/>
                <a:pathLst>
                  <a:path>
                    <a:moveTo>
                      <a:pt x="0" y="0"/>
                    </a:moveTo>
                    <a:lnTo>
                      <a:pt x="0" y="122490"/>
                    </a:lnTo>
                    <a:lnTo>
                      <a:pt x="2117342" y="122490"/>
                    </a:lnTo>
                    <a:lnTo>
                      <a:pt x="2117342"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40"/>
              <p:cNvSpPr/>
              <p:nvPr/>
            </p:nvSpPr>
            <p:spPr>
              <a:xfrm>
                <a:off x="4572000" y="2025427"/>
                <a:ext cx="705780" cy="244981"/>
              </a:xfrm>
              <a:custGeom>
                <a:avLst/>
                <a:gdLst/>
                <a:ahLst/>
                <a:cxnLst/>
                <a:rect l="0" t="0" r="0" b="0"/>
                <a:pathLst>
                  <a:path>
                    <a:moveTo>
                      <a:pt x="0" y="0"/>
                    </a:moveTo>
                    <a:lnTo>
                      <a:pt x="0" y="122490"/>
                    </a:lnTo>
                    <a:lnTo>
                      <a:pt x="705780" y="122490"/>
                    </a:lnTo>
                    <a:lnTo>
                      <a:pt x="70578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Freeform 41"/>
              <p:cNvSpPr/>
              <p:nvPr/>
            </p:nvSpPr>
            <p:spPr>
              <a:xfrm>
                <a:off x="3866219" y="2025427"/>
                <a:ext cx="705780" cy="244981"/>
              </a:xfrm>
              <a:custGeom>
                <a:avLst/>
                <a:gdLst/>
                <a:ahLst/>
                <a:cxnLst/>
                <a:rect l="0" t="0" r="0" b="0"/>
                <a:pathLst>
                  <a:path>
                    <a:moveTo>
                      <a:pt x="705780" y="0"/>
                    </a:moveTo>
                    <a:lnTo>
                      <a:pt x="705780"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Freeform 42"/>
              <p:cNvSpPr/>
              <p:nvPr/>
            </p:nvSpPr>
            <p:spPr>
              <a:xfrm>
                <a:off x="2454657" y="2025427"/>
                <a:ext cx="2117342" cy="244981"/>
              </a:xfrm>
              <a:custGeom>
                <a:avLst/>
                <a:gdLst/>
                <a:ahLst/>
                <a:cxnLst/>
                <a:rect l="0" t="0" r="0" b="0"/>
                <a:pathLst>
                  <a:path>
                    <a:moveTo>
                      <a:pt x="2117342" y="0"/>
                    </a:moveTo>
                    <a:lnTo>
                      <a:pt x="2117342"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Freeform 43"/>
              <p:cNvSpPr/>
              <p:nvPr/>
            </p:nvSpPr>
            <p:spPr>
              <a:xfrm>
                <a:off x="1043095" y="2025427"/>
                <a:ext cx="3528904" cy="244981"/>
              </a:xfrm>
              <a:custGeom>
                <a:avLst/>
                <a:gdLst/>
                <a:ahLst/>
                <a:cxnLst/>
                <a:rect l="0" t="0" r="0" b="0"/>
                <a:pathLst>
                  <a:path>
                    <a:moveTo>
                      <a:pt x="3528904" y="0"/>
                    </a:moveTo>
                    <a:lnTo>
                      <a:pt x="3528904"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Freeform 44"/>
              <p:cNvSpPr/>
              <p:nvPr/>
            </p:nvSpPr>
            <p:spPr>
              <a:xfrm>
                <a:off x="3200399" y="918535"/>
                <a:ext cx="2743201" cy="1106891"/>
              </a:xfrm>
              <a:custGeom>
                <a:avLst/>
                <a:gdLst>
                  <a:gd name="connsiteX0" fmla="*/ 0 w 2743201"/>
                  <a:gd name="connsiteY0" fmla="*/ 0 h 1106891"/>
                  <a:gd name="connsiteX1" fmla="*/ 2743201 w 2743201"/>
                  <a:gd name="connsiteY1" fmla="*/ 0 h 1106891"/>
                  <a:gd name="connsiteX2" fmla="*/ 2743201 w 2743201"/>
                  <a:gd name="connsiteY2" fmla="*/ 1106891 h 1106891"/>
                  <a:gd name="connsiteX3" fmla="*/ 0 w 2743201"/>
                  <a:gd name="connsiteY3" fmla="*/ 1106891 h 1106891"/>
                  <a:gd name="connsiteX4" fmla="*/ 0 w 2743201"/>
                  <a:gd name="connsiteY4" fmla="*/ 0 h 1106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1" h="1106891">
                    <a:moveTo>
                      <a:pt x="0" y="0"/>
                    </a:moveTo>
                    <a:lnTo>
                      <a:pt x="2743201" y="0"/>
                    </a:lnTo>
                    <a:lnTo>
                      <a:pt x="2743201" y="1106891"/>
                    </a:lnTo>
                    <a:lnTo>
                      <a:pt x="0" y="1106891"/>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algn="ctr" defTabSz="2667000">
                  <a:lnSpc>
                    <a:spcPct val="90000"/>
                  </a:lnSpc>
                  <a:spcBef>
                    <a:spcPct val="0"/>
                  </a:spcBef>
                  <a:spcAft>
                    <a:spcPct val="35000"/>
                  </a:spcAft>
                </a:pPr>
                <a:r>
                  <a:rPr lang="en-US" sz="6000" b="1" dirty="0">
                    <a:latin typeface="+mj-lt"/>
                  </a:rPr>
                  <a:t>NOAA</a:t>
                </a:r>
              </a:p>
            </p:txBody>
          </p:sp>
          <p:sp>
            <p:nvSpPr>
              <p:cNvPr id="46" name="Freeform 45"/>
              <p:cNvSpPr/>
              <p:nvPr/>
            </p:nvSpPr>
            <p:spPr>
              <a:xfrm>
                <a:off x="384165" y="2270408"/>
                <a:ext cx="1289070" cy="1688029"/>
              </a:xfrm>
              <a:custGeom>
                <a:avLst/>
                <a:gdLst>
                  <a:gd name="connsiteX0" fmla="*/ 0 w 1166579"/>
                  <a:gd name="connsiteY0" fmla="*/ 0 h 1688029"/>
                  <a:gd name="connsiteX1" fmla="*/ 1166579 w 1166579"/>
                  <a:gd name="connsiteY1" fmla="*/ 0 h 1688029"/>
                  <a:gd name="connsiteX2" fmla="*/ 1166579 w 1166579"/>
                  <a:gd name="connsiteY2" fmla="*/ 1688029 h 1688029"/>
                  <a:gd name="connsiteX3" fmla="*/ 0 w 1166579"/>
                  <a:gd name="connsiteY3" fmla="*/ 1688029 h 1688029"/>
                  <a:gd name="connsiteX4" fmla="*/ 0 w 1166579"/>
                  <a:gd name="connsiteY4" fmla="*/ 0 h 168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29">
                    <a:moveTo>
                      <a:pt x="0" y="0"/>
                    </a:moveTo>
                    <a:lnTo>
                      <a:pt x="1166579" y="0"/>
                    </a:lnTo>
                    <a:lnTo>
                      <a:pt x="1166579" y="1688029"/>
                    </a:lnTo>
                    <a:lnTo>
                      <a:pt x="0" y="1688029"/>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Environmental Satellite, Data, &amp; Information Service</a:t>
                </a:r>
              </a:p>
              <a:p>
                <a:pPr algn="ctr" defTabSz="711200">
                  <a:lnSpc>
                    <a:spcPct val="90000"/>
                  </a:lnSpc>
                  <a:spcBef>
                    <a:spcPct val="0"/>
                  </a:spcBef>
                  <a:spcAft>
                    <a:spcPct val="35000"/>
                  </a:spcAft>
                </a:pPr>
                <a:endParaRPr lang="en-US" sz="2200" dirty="0">
                  <a:latin typeface="+mj-lt"/>
                </a:endParaRPr>
              </a:p>
              <a:p>
                <a:pPr algn="ctr" defTabSz="711200">
                  <a:lnSpc>
                    <a:spcPct val="90000"/>
                  </a:lnSpc>
                  <a:spcBef>
                    <a:spcPct val="0"/>
                  </a:spcBef>
                  <a:spcAft>
                    <a:spcPct val="35000"/>
                  </a:spcAft>
                </a:pPr>
                <a:r>
                  <a:rPr lang="en-US" sz="1400" dirty="0">
                    <a:latin typeface="+mj-lt"/>
                  </a:rPr>
                  <a:t>[NESDIS]</a:t>
                </a:r>
              </a:p>
            </p:txBody>
          </p:sp>
          <p:sp>
            <p:nvSpPr>
              <p:cNvPr id="47" name="Freeform 46"/>
              <p:cNvSpPr/>
              <p:nvPr/>
            </p:nvSpPr>
            <p:spPr>
              <a:xfrm>
                <a:off x="1871367" y="2270409"/>
                <a:ext cx="1166579" cy="1688023"/>
              </a:xfrm>
              <a:custGeom>
                <a:avLst/>
                <a:gdLst>
                  <a:gd name="connsiteX0" fmla="*/ 0 w 1166579"/>
                  <a:gd name="connsiteY0" fmla="*/ 0 h 1688023"/>
                  <a:gd name="connsiteX1" fmla="*/ 1166579 w 1166579"/>
                  <a:gd name="connsiteY1" fmla="*/ 0 h 1688023"/>
                  <a:gd name="connsiteX2" fmla="*/ 1166579 w 1166579"/>
                  <a:gd name="connsiteY2" fmla="*/ 1688023 h 1688023"/>
                  <a:gd name="connsiteX3" fmla="*/ 0 w 1166579"/>
                  <a:gd name="connsiteY3" fmla="*/ 1688023 h 1688023"/>
                  <a:gd name="connsiteX4" fmla="*/ 0 w 1166579"/>
                  <a:gd name="connsiteY4" fmla="*/ 0 h 168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23">
                    <a:moveTo>
                      <a:pt x="0" y="0"/>
                    </a:moveTo>
                    <a:lnTo>
                      <a:pt x="1166579" y="0"/>
                    </a:lnTo>
                    <a:lnTo>
                      <a:pt x="1166579" y="1688023"/>
                    </a:lnTo>
                    <a:lnTo>
                      <a:pt x="0" y="1688023"/>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Marine Fisheries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dirty="0">
                  <a:latin typeface="+mj-lt"/>
                </a:endParaRPr>
              </a:p>
              <a:p>
                <a:pPr algn="ctr" defTabSz="711200">
                  <a:lnSpc>
                    <a:spcPct val="90000"/>
                  </a:lnSpc>
                  <a:spcBef>
                    <a:spcPct val="0"/>
                  </a:spcBef>
                  <a:spcAft>
                    <a:spcPct val="35000"/>
                  </a:spcAft>
                </a:pPr>
                <a:r>
                  <a:rPr lang="en-US" sz="1400" dirty="0">
                    <a:latin typeface="+mj-lt"/>
                  </a:rPr>
                  <a:t>[NMFS]</a:t>
                </a:r>
              </a:p>
            </p:txBody>
          </p:sp>
          <p:sp>
            <p:nvSpPr>
              <p:cNvPr id="48" name="Freeform 47"/>
              <p:cNvSpPr/>
              <p:nvPr/>
            </p:nvSpPr>
            <p:spPr>
              <a:xfrm>
                <a:off x="3282929" y="2270409"/>
                <a:ext cx="1166579" cy="1688047"/>
              </a:xfrm>
              <a:custGeom>
                <a:avLst/>
                <a:gdLst>
                  <a:gd name="connsiteX0" fmla="*/ 0 w 1166579"/>
                  <a:gd name="connsiteY0" fmla="*/ 0 h 1688047"/>
                  <a:gd name="connsiteX1" fmla="*/ 1166579 w 1166579"/>
                  <a:gd name="connsiteY1" fmla="*/ 0 h 1688047"/>
                  <a:gd name="connsiteX2" fmla="*/ 1166579 w 1166579"/>
                  <a:gd name="connsiteY2" fmla="*/ 1688047 h 1688047"/>
                  <a:gd name="connsiteX3" fmla="*/ 0 w 1166579"/>
                  <a:gd name="connsiteY3" fmla="*/ 1688047 h 1688047"/>
                  <a:gd name="connsiteX4" fmla="*/ 0 w 1166579"/>
                  <a:gd name="connsiteY4" fmla="*/ 0 h 168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47">
                    <a:moveTo>
                      <a:pt x="0" y="0"/>
                    </a:moveTo>
                    <a:lnTo>
                      <a:pt x="1166579" y="0"/>
                    </a:lnTo>
                    <a:lnTo>
                      <a:pt x="1166579" y="1688047"/>
                    </a:lnTo>
                    <a:lnTo>
                      <a:pt x="0" y="1688047"/>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Ocean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r>
                  <a:rPr lang="en-US" sz="1400" dirty="0">
                    <a:latin typeface="+mj-lt"/>
                  </a:rPr>
                  <a:t>[NOS]</a:t>
                </a:r>
              </a:p>
            </p:txBody>
          </p:sp>
          <p:sp>
            <p:nvSpPr>
              <p:cNvPr id="49" name="Freeform 48"/>
              <p:cNvSpPr/>
              <p:nvPr/>
            </p:nvSpPr>
            <p:spPr>
              <a:xfrm>
                <a:off x="4694490" y="2270409"/>
                <a:ext cx="1166579" cy="1699846"/>
              </a:xfrm>
              <a:custGeom>
                <a:avLst/>
                <a:gdLst>
                  <a:gd name="connsiteX0" fmla="*/ 0 w 1166579"/>
                  <a:gd name="connsiteY0" fmla="*/ 0 h 1699846"/>
                  <a:gd name="connsiteX1" fmla="*/ 1166579 w 1166579"/>
                  <a:gd name="connsiteY1" fmla="*/ 0 h 1699846"/>
                  <a:gd name="connsiteX2" fmla="*/ 1166579 w 1166579"/>
                  <a:gd name="connsiteY2" fmla="*/ 1699846 h 1699846"/>
                  <a:gd name="connsiteX3" fmla="*/ 0 w 1166579"/>
                  <a:gd name="connsiteY3" fmla="*/ 1699846 h 1699846"/>
                  <a:gd name="connsiteX4" fmla="*/ 0 w 1166579"/>
                  <a:gd name="connsiteY4" fmla="*/ 0 h 169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99846">
                    <a:moveTo>
                      <a:pt x="0" y="0"/>
                    </a:moveTo>
                    <a:lnTo>
                      <a:pt x="1166579" y="0"/>
                    </a:lnTo>
                    <a:lnTo>
                      <a:pt x="1166579" y="1699846"/>
                    </a:lnTo>
                    <a:lnTo>
                      <a:pt x="0" y="1699846"/>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Weather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r>
                  <a:rPr lang="en-US" sz="1400" dirty="0">
                    <a:latin typeface="+mj-lt"/>
                  </a:rPr>
                  <a:t>[NWS]</a:t>
                </a:r>
              </a:p>
            </p:txBody>
          </p:sp>
          <p:sp>
            <p:nvSpPr>
              <p:cNvPr id="50" name="Freeform 49"/>
              <p:cNvSpPr/>
              <p:nvPr/>
            </p:nvSpPr>
            <p:spPr>
              <a:xfrm>
                <a:off x="6106052" y="2270409"/>
                <a:ext cx="1166579" cy="1704962"/>
              </a:xfrm>
              <a:custGeom>
                <a:avLst/>
                <a:gdLst>
                  <a:gd name="connsiteX0" fmla="*/ 0 w 1166579"/>
                  <a:gd name="connsiteY0" fmla="*/ 0 h 1704962"/>
                  <a:gd name="connsiteX1" fmla="*/ 1166579 w 1166579"/>
                  <a:gd name="connsiteY1" fmla="*/ 0 h 1704962"/>
                  <a:gd name="connsiteX2" fmla="*/ 1166579 w 1166579"/>
                  <a:gd name="connsiteY2" fmla="*/ 1704962 h 1704962"/>
                  <a:gd name="connsiteX3" fmla="*/ 0 w 1166579"/>
                  <a:gd name="connsiteY3" fmla="*/ 1704962 h 1704962"/>
                  <a:gd name="connsiteX4" fmla="*/ 0 w 1166579"/>
                  <a:gd name="connsiteY4" fmla="*/ 0 h 170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704962">
                    <a:moveTo>
                      <a:pt x="0" y="0"/>
                    </a:moveTo>
                    <a:lnTo>
                      <a:pt x="1166579" y="0"/>
                    </a:lnTo>
                    <a:lnTo>
                      <a:pt x="1166579" y="1704962"/>
                    </a:lnTo>
                    <a:lnTo>
                      <a:pt x="0" y="1704962"/>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914400">
                  <a:spcBef>
                    <a:spcPct val="0"/>
                  </a:spcBef>
                  <a:defRPr/>
                </a:pPr>
                <a:r>
                  <a:rPr lang="en-US" sz="1400" dirty="0">
                    <a:latin typeface="+mj-lt"/>
                  </a:rPr>
                  <a:t>Office of Marine &amp; Aviation Operations</a:t>
                </a:r>
                <a:br>
                  <a:rPr lang="en-US" sz="1400" dirty="0">
                    <a:latin typeface="+mj-lt"/>
                  </a:rPr>
                </a:br>
                <a:r>
                  <a:rPr lang="en-US" sz="1400" dirty="0">
                    <a:latin typeface="+mj-lt"/>
                  </a:rPr>
                  <a:t>NOAA Corps</a:t>
                </a:r>
              </a:p>
              <a:p>
                <a:pPr algn="ctr" defTabSz="914400">
                  <a:spcBef>
                    <a:spcPct val="0"/>
                  </a:spcBef>
                  <a:defRPr/>
                </a:pPr>
                <a:endParaRPr lang="en-US" sz="1400" dirty="0">
                  <a:latin typeface="+mj-lt"/>
                </a:endParaRPr>
              </a:p>
              <a:p>
                <a:pPr algn="ctr" defTabSz="914400">
                  <a:spcBef>
                    <a:spcPct val="0"/>
                  </a:spcBef>
                  <a:defRPr/>
                </a:pPr>
                <a:endParaRPr lang="en-US" sz="1400" dirty="0">
                  <a:latin typeface="+mj-lt"/>
                </a:endParaRPr>
              </a:p>
              <a:p>
                <a:pPr algn="ctr" defTabSz="666750">
                  <a:lnSpc>
                    <a:spcPct val="90000"/>
                  </a:lnSpc>
                  <a:spcBef>
                    <a:spcPct val="0"/>
                  </a:spcBef>
                  <a:spcAft>
                    <a:spcPct val="35000"/>
                  </a:spcAft>
                </a:pPr>
                <a:r>
                  <a:rPr lang="en-US" sz="1400" dirty="0">
                    <a:latin typeface="+mj-lt"/>
                  </a:rPr>
                  <a:t>[OMAO]</a:t>
                </a:r>
              </a:p>
            </p:txBody>
          </p:sp>
          <p:sp>
            <p:nvSpPr>
              <p:cNvPr id="51" name="Freeform 50"/>
              <p:cNvSpPr/>
              <p:nvPr/>
            </p:nvSpPr>
            <p:spPr>
              <a:xfrm>
                <a:off x="7517614" y="2270409"/>
                <a:ext cx="1166579" cy="1710077"/>
              </a:xfrm>
              <a:custGeom>
                <a:avLst/>
                <a:gdLst>
                  <a:gd name="connsiteX0" fmla="*/ 0 w 1166579"/>
                  <a:gd name="connsiteY0" fmla="*/ 0 h 1710077"/>
                  <a:gd name="connsiteX1" fmla="*/ 1166579 w 1166579"/>
                  <a:gd name="connsiteY1" fmla="*/ 0 h 1710077"/>
                  <a:gd name="connsiteX2" fmla="*/ 1166579 w 1166579"/>
                  <a:gd name="connsiteY2" fmla="*/ 1710077 h 1710077"/>
                  <a:gd name="connsiteX3" fmla="*/ 0 w 1166579"/>
                  <a:gd name="connsiteY3" fmla="*/ 1710077 h 1710077"/>
                  <a:gd name="connsiteX4" fmla="*/ 0 w 1166579"/>
                  <a:gd name="connsiteY4" fmla="*/ 0 h 1710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710077">
                    <a:moveTo>
                      <a:pt x="0" y="0"/>
                    </a:moveTo>
                    <a:lnTo>
                      <a:pt x="1166579" y="0"/>
                    </a:lnTo>
                    <a:lnTo>
                      <a:pt x="1166579" y="1710077"/>
                    </a:lnTo>
                    <a:lnTo>
                      <a:pt x="0" y="1710077"/>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Office Oceanic &amp; Atmospheric Research</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2000" dirty="0">
                  <a:latin typeface="+mj-lt"/>
                </a:endParaRPr>
              </a:p>
              <a:p>
                <a:pPr algn="ctr" defTabSz="711200">
                  <a:lnSpc>
                    <a:spcPct val="90000"/>
                  </a:lnSpc>
                  <a:spcBef>
                    <a:spcPct val="0"/>
                  </a:spcBef>
                  <a:spcAft>
                    <a:spcPct val="35000"/>
                  </a:spcAft>
                </a:pPr>
                <a:r>
                  <a:rPr lang="en-US" sz="1400" dirty="0">
                    <a:latin typeface="+mj-lt"/>
                  </a:rPr>
                  <a:t>[OAR]</a:t>
                </a:r>
              </a:p>
            </p:txBody>
          </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241" y="4146999"/>
              <a:ext cx="1150077"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Picture 33" descr="https://www.noaa.gov/sites/default/files/styles/default_width_325/public/legacy/image/2019/Jun/FocusArea__Oceans%20and%20Coasts.jpg?itok=nGRlX4P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6967"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Picture 34" descr="illustration of a cloud with sun, lightening and rai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3128"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 name="Picture 35" descr="https://www.noaa.gov/sites/default/files/styles/default_width_325/public/legacy/image/2019/Jun/FocusArea__Satellites.jpg?itok=FRyxtqHt"/>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 name="Picture 36" descr="https://www.noaa.gov/sites/default/files/styles/default_width_650/public/legacy/image/2019/Jun/FocusArea__Marine%20and%20Aviation.jpg?itok=MvzQxGGd"/>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0584"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Picture 37" descr="https://www.noaa.gov/sites/default/files/styles/default_width_650/public/legacy/image/2019/Jun/research6.jpg?itok=RY7CCP1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0488" y="4146999"/>
              <a:ext cx="1150312"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1643755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it?</a:t>
            </a:r>
          </a:p>
        </p:txBody>
      </p:sp>
      <p:pic>
        <p:nvPicPr>
          <p:cNvPr id="4" name="JxG65RwwjTc"/>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7859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Knauss Fellowship</a:t>
            </a:r>
          </a:p>
        </p:txBody>
      </p:sp>
      <p:sp>
        <p:nvSpPr>
          <p:cNvPr id="3" name="Content Placeholder 2"/>
          <p:cNvSpPr>
            <a:spLocks noGrp="1"/>
          </p:cNvSpPr>
          <p:nvPr>
            <p:ph idx="1"/>
          </p:nvPr>
        </p:nvSpPr>
        <p:spPr>
          <a:xfrm>
            <a:off x="646111" y="1219200"/>
            <a:ext cx="8946541" cy="5013157"/>
          </a:xfrm>
        </p:spPr>
        <p:txBody>
          <a:bodyPr>
            <a:normAutofit/>
          </a:bodyPr>
          <a:lstStyle/>
          <a:p>
            <a:r>
              <a:rPr lang="en-US" sz="2400" b="1" dirty="0"/>
              <a:t>https://seagrant.noaa.gov/Knauss-Fellowship-Program</a:t>
            </a:r>
          </a:p>
          <a:p>
            <a:r>
              <a:rPr lang="en-US" sz="2400" dirty="0"/>
              <a:t>Challenges of the fellowship as an International student</a:t>
            </a:r>
          </a:p>
          <a:p>
            <a:pPr lvl="1"/>
            <a:r>
              <a:rPr lang="en-US" sz="2200" dirty="0"/>
              <a:t>F-1 Student visa status → Optional Practical Training (OPT)</a:t>
            </a:r>
          </a:p>
          <a:p>
            <a:pPr lvl="2"/>
            <a:r>
              <a:rPr lang="en-US" dirty="0"/>
              <a:t>Optional Practical Training (OPT) provides F-1 students an opportunity to gain practical work experience in the US, in a field directly related to their academic program. A foreign student is eligible to participate in OPT for up to 12 months per educational level. </a:t>
            </a:r>
          </a:p>
          <a:p>
            <a:pPr lvl="1"/>
            <a:r>
              <a:rPr lang="en-US" sz="2400" dirty="0"/>
              <a:t>Some hosts are not possible</a:t>
            </a:r>
          </a:p>
          <a:p>
            <a:r>
              <a:rPr lang="en-US" sz="2400" dirty="0"/>
              <a:t>Think outside the box!</a:t>
            </a:r>
          </a:p>
          <a:p>
            <a:r>
              <a:rPr lang="en-US" sz="2400" dirty="0"/>
              <a:t>National Science Foundation </a:t>
            </a:r>
          </a:p>
          <a:p>
            <a:r>
              <a:rPr lang="en-US" sz="2400" dirty="0"/>
              <a:t>NOAA Science Advisory Board</a:t>
            </a:r>
          </a:p>
          <a:p>
            <a:r>
              <a:rPr lang="en-US" sz="2400" dirty="0"/>
              <a:t>NOAA Ocean Exploration</a:t>
            </a:r>
          </a:p>
        </p:txBody>
      </p:sp>
    </p:spTree>
    <p:extLst>
      <p:ext uri="{BB962C8B-B14F-4D97-AF65-F5344CB8AC3E}">
        <p14:creationId xmlns:p14="http://schemas.microsoft.com/office/powerpoint/2010/main" val="2872740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Knauss Fellowship</a:t>
            </a:r>
          </a:p>
        </p:txBody>
      </p:sp>
      <p:sp>
        <p:nvSpPr>
          <p:cNvPr id="3" name="Content Placeholder 2"/>
          <p:cNvSpPr>
            <a:spLocks noGrp="1"/>
          </p:cNvSpPr>
          <p:nvPr>
            <p:ph idx="1"/>
          </p:nvPr>
        </p:nvSpPr>
        <p:spPr>
          <a:xfrm>
            <a:off x="646111" y="1219200"/>
            <a:ext cx="8946541" cy="5013157"/>
          </a:xfrm>
        </p:spPr>
        <p:txBody>
          <a:bodyPr>
            <a:normAutofit fontScale="85000" lnSpcReduction="20000"/>
          </a:bodyPr>
          <a:lstStyle/>
          <a:p>
            <a:r>
              <a:rPr lang="en-US" sz="2400" dirty="0"/>
              <a:t>NOAA Science Advisory Board</a:t>
            </a:r>
          </a:p>
          <a:p>
            <a:r>
              <a:rPr lang="en-US" dirty="0"/>
              <a:t>Assisted the Executive Director of the NOAA Science Advisory Board (SAB) </a:t>
            </a:r>
          </a:p>
          <a:p>
            <a:pPr lvl="1"/>
            <a:r>
              <a:rPr lang="en-US" dirty="0"/>
              <a:t>SAB activities and advice provide necessary input to ensure that NOAA science programs are of the highest quality and provide optimal support to resource management, and environmental assessment and prediction. </a:t>
            </a:r>
          </a:p>
          <a:p>
            <a:pPr lvl="1"/>
            <a:r>
              <a:rPr lang="en-US" dirty="0"/>
              <a:t>Assists NOAA in maintaining a complete and accurate understanding of scientific issues critical to the agency’s missions.</a:t>
            </a:r>
          </a:p>
          <a:p>
            <a:pPr lvl="1"/>
            <a:r>
              <a:rPr lang="en-US" dirty="0"/>
              <a:t>SAB is composed of eminent scientists, engineers, resource managers and educators, the diverse membership of the Board assures expertise reflecting the full breadth of NOAA’s responsibilities, as well as the ethnic and gender diversity of the United States.</a:t>
            </a:r>
          </a:p>
          <a:p>
            <a:pPr lvl="2"/>
            <a:r>
              <a:rPr lang="en-US" dirty="0"/>
              <a:t>Dr. Jake Rice, Chief Scientist, Canadian Department of Fisheries and Oceans</a:t>
            </a:r>
          </a:p>
          <a:p>
            <a:r>
              <a:rPr lang="en-US" dirty="0"/>
              <a:t>Served as the liaison between the NOAA Administrator/HQ, the NOAA Line Offices, and the NOAA Science Advisory Board.  </a:t>
            </a:r>
          </a:p>
          <a:p>
            <a:r>
              <a:rPr lang="en-US" dirty="0"/>
              <a:t>Ocean Exploration Gulf of Alaska Seamount Expedition</a:t>
            </a:r>
          </a:p>
          <a:p>
            <a:pPr lvl="1"/>
            <a:r>
              <a:rPr lang="en-US" dirty="0"/>
              <a:t>28 days at sea</a:t>
            </a:r>
          </a:p>
          <a:p>
            <a:pPr lvl="1"/>
            <a:endParaRPr lang="en-US" dirty="0"/>
          </a:p>
          <a:p>
            <a:r>
              <a:rPr lang="en-US" dirty="0"/>
              <a:t>Life after the Knauss fellowship…</a:t>
            </a:r>
            <a:endParaRPr lang="en-US" sz="2400" dirty="0"/>
          </a:p>
          <a:p>
            <a:endParaRPr lang="en-US" sz="2400" dirty="0"/>
          </a:p>
        </p:txBody>
      </p:sp>
    </p:spTree>
    <p:extLst>
      <p:ext uri="{BB962C8B-B14F-4D97-AF65-F5344CB8AC3E}">
        <p14:creationId xmlns:p14="http://schemas.microsoft.com/office/powerpoint/2010/main" val="2580267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sView | Marine Navigation, Find your road on the se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697" y="3377142"/>
            <a:ext cx="206226" cy="147108"/>
          </a:xfrm>
          <a:prstGeom prst="rect">
            <a:avLst/>
          </a:prstGeom>
        </p:spPr>
      </p:pic>
      <p:sp>
        <p:nvSpPr>
          <p:cNvPr id="6" name="Title 1"/>
          <p:cNvSpPr>
            <a:spLocks noGrp="1"/>
          </p:cNvSpPr>
          <p:nvPr>
            <p:ph type="title"/>
          </p:nvPr>
        </p:nvSpPr>
        <p:spPr>
          <a:xfrm>
            <a:off x="950324" y="501370"/>
            <a:ext cx="9821779" cy="1143000"/>
          </a:xfrm>
        </p:spPr>
        <p:txBody>
          <a:bodyPr/>
          <a:lstStyle/>
          <a:p>
            <a:pPr algn="ctr"/>
            <a:r>
              <a:rPr lang="en-US" sz="2800" b="1" dirty="0">
                <a:hlinkClick r:id="rId3"/>
              </a:rPr>
              <a:t>National Oceanic &amp; Atmospheric Administration</a:t>
            </a:r>
            <a:endParaRPr lang="en-US" sz="2800" b="1" dirty="0"/>
          </a:p>
        </p:txBody>
      </p:sp>
      <p:grpSp>
        <p:nvGrpSpPr>
          <p:cNvPr id="31" name="Group 30"/>
          <p:cNvGrpSpPr/>
          <p:nvPr/>
        </p:nvGrpSpPr>
        <p:grpSpPr>
          <a:xfrm>
            <a:off x="1795871" y="1832936"/>
            <a:ext cx="8302635" cy="4254482"/>
            <a:chOff x="1908165" y="918536"/>
            <a:chExt cx="8302635" cy="4254482"/>
          </a:xfrm>
        </p:grpSpPr>
        <p:grpSp>
          <p:nvGrpSpPr>
            <p:cNvPr id="32" name="Group 31"/>
            <p:cNvGrpSpPr/>
            <p:nvPr/>
          </p:nvGrpSpPr>
          <p:grpSpPr>
            <a:xfrm>
              <a:off x="1908165" y="918536"/>
              <a:ext cx="8300028" cy="3061951"/>
              <a:chOff x="384165" y="918535"/>
              <a:chExt cx="8300028" cy="3061951"/>
            </a:xfrm>
            <a:solidFill>
              <a:schemeClr val="accent2">
                <a:lumMod val="75000"/>
              </a:schemeClr>
            </a:solidFill>
          </p:grpSpPr>
          <p:sp>
            <p:nvSpPr>
              <p:cNvPr id="39" name="Freeform 38"/>
              <p:cNvSpPr/>
              <p:nvPr/>
            </p:nvSpPr>
            <p:spPr>
              <a:xfrm>
                <a:off x="4572000" y="2025427"/>
                <a:ext cx="3528904" cy="244981"/>
              </a:xfrm>
              <a:custGeom>
                <a:avLst/>
                <a:gdLst/>
                <a:ahLst/>
                <a:cxnLst/>
                <a:rect l="0" t="0" r="0" b="0"/>
                <a:pathLst>
                  <a:path>
                    <a:moveTo>
                      <a:pt x="0" y="0"/>
                    </a:moveTo>
                    <a:lnTo>
                      <a:pt x="0" y="122490"/>
                    </a:lnTo>
                    <a:lnTo>
                      <a:pt x="3528904" y="122490"/>
                    </a:lnTo>
                    <a:lnTo>
                      <a:pt x="3528904"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0" name="Freeform 39"/>
              <p:cNvSpPr/>
              <p:nvPr/>
            </p:nvSpPr>
            <p:spPr>
              <a:xfrm>
                <a:off x="4572000" y="2025427"/>
                <a:ext cx="2117342" cy="244981"/>
              </a:xfrm>
              <a:custGeom>
                <a:avLst/>
                <a:gdLst/>
                <a:ahLst/>
                <a:cxnLst/>
                <a:rect l="0" t="0" r="0" b="0"/>
                <a:pathLst>
                  <a:path>
                    <a:moveTo>
                      <a:pt x="0" y="0"/>
                    </a:moveTo>
                    <a:lnTo>
                      <a:pt x="0" y="122490"/>
                    </a:lnTo>
                    <a:lnTo>
                      <a:pt x="2117342" y="122490"/>
                    </a:lnTo>
                    <a:lnTo>
                      <a:pt x="2117342"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40"/>
              <p:cNvSpPr/>
              <p:nvPr/>
            </p:nvSpPr>
            <p:spPr>
              <a:xfrm>
                <a:off x="4572000" y="2025427"/>
                <a:ext cx="705780" cy="244981"/>
              </a:xfrm>
              <a:custGeom>
                <a:avLst/>
                <a:gdLst/>
                <a:ahLst/>
                <a:cxnLst/>
                <a:rect l="0" t="0" r="0" b="0"/>
                <a:pathLst>
                  <a:path>
                    <a:moveTo>
                      <a:pt x="0" y="0"/>
                    </a:moveTo>
                    <a:lnTo>
                      <a:pt x="0" y="122490"/>
                    </a:lnTo>
                    <a:lnTo>
                      <a:pt x="705780" y="122490"/>
                    </a:lnTo>
                    <a:lnTo>
                      <a:pt x="70578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Freeform 41"/>
              <p:cNvSpPr/>
              <p:nvPr/>
            </p:nvSpPr>
            <p:spPr>
              <a:xfrm>
                <a:off x="3866219" y="2025427"/>
                <a:ext cx="705780" cy="244981"/>
              </a:xfrm>
              <a:custGeom>
                <a:avLst/>
                <a:gdLst/>
                <a:ahLst/>
                <a:cxnLst/>
                <a:rect l="0" t="0" r="0" b="0"/>
                <a:pathLst>
                  <a:path>
                    <a:moveTo>
                      <a:pt x="705780" y="0"/>
                    </a:moveTo>
                    <a:lnTo>
                      <a:pt x="705780"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Freeform 42"/>
              <p:cNvSpPr/>
              <p:nvPr/>
            </p:nvSpPr>
            <p:spPr>
              <a:xfrm>
                <a:off x="2454657" y="2025427"/>
                <a:ext cx="2117342" cy="244981"/>
              </a:xfrm>
              <a:custGeom>
                <a:avLst/>
                <a:gdLst/>
                <a:ahLst/>
                <a:cxnLst/>
                <a:rect l="0" t="0" r="0" b="0"/>
                <a:pathLst>
                  <a:path>
                    <a:moveTo>
                      <a:pt x="2117342" y="0"/>
                    </a:moveTo>
                    <a:lnTo>
                      <a:pt x="2117342"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Freeform 43"/>
              <p:cNvSpPr/>
              <p:nvPr/>
            </p:nvSpPr>
            <p:spPr>
              <a:xfrm>
                <a:off x="1043095" y="2025427"/>
                <a:ext cx="3528904" cy="244981"/>
              </a:xfrm>
              <a:custGeom>
                <a:avLst/>
                <a:gdLst/>
                <a:ahLst/>
                <a:cxnLst/>
                <a:rect l="0" t="0" r="0" b="0"/>
                <a:pathLst>
                  <a:path>
                    <a:moveTo>
                      <a:pt x="3528904" y="0"/>
                    </a:moveTo>
                    <a:lnTo>
                      <a:pt x="3528904" y="122490"/>
                    </a:lnTo>
                    <a:lnTo>
                      <a:pt x="0" y="122490"/>
                    </a:lnTo>
                    <a:lnTo>
                      <a:pt x="0" y="24498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Freeform 44"/>
              <p:cNvSpPr/>
              <p:nvPr/>
            </p:nvSpPr>
            <p:spPr>
              <a:xfrm>
                <a:off x="3200399" y="918535"/>
                <a:ext cx="2743201" cy="1106891"/>
              </a:xfrm>
              <a:custGeom>
                <a:avLst/>
                <a:gdLst>
                  <a:gd name="connsiteX0" fmla="*/ 0 w 2743201"/>
                  <a:gd name="connsiteY0" fmla="*/ 0 h 1106891"/>
                  <a:gd name="connsiteX1" fmla="*/ 2743201 w 2743201"/>
                  <a:gd name="connsiteY1" fmla="*/ 0 h 1106891"/>
                  <a:gd name="connsiteX2" fmla="*/ 2743201 w 2743201"/>
                  <a:gd name="connsiteY2" fmla="*/ 1106891 h 1106891"/>
                  <a:gd name="connsiteX3" fmla="*/ 0 w 2743201"/>
                  <a:gd name="connsiteY3" fmla="*/ 1106891 h 1106891"/>
                  <a:gd name="connsiteX4" fmla="*/ 0 w 2743201"/>
                  <a:gd name="connsiteY4" fmla="*/ 0 h 1106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1" h="1106891">
                    <a:moveTo>
                      <a:pt x="0" y="0"/>
                    </a:moveTo>
                    <a:lnTo>
                      <a:pt x="2743201" y="0"/>
                    </a:lnTo>
                    <a:lnTo>
                      <a:pt x="2743201" y="1106891"/>
                    </a:lnTo>
                    <a:lnTo>
                      <a:pt x="0" y="1106891"/>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algn="ctr" defTabSz="2667000">
                  <a:lnSpc>
                    <a:spcPct val="90000"/>
                  </a:lnSpc>
                  <a:spcBef>
                    <a:spcPct val="0"/>
                  </a:spcBef>
                  <a:spcAft>
                    <a:spcPct val="35000"/>
                  </a:spcAft>
                </a:pPr>
                <a:r>
                  <a:rPr lang="en-US" sz="6000" b="1" dirty="0">
                    <a:latin typeface="+mj-lt"/>
                  </a:rPr>
                  <a:t>NOAA</a:t>
                </a:r>
              </a:p>
            </p:txBody>
          </p:sp>
          <p:sp>
            <p:nvSpPr>
              <p:cNvPr id="46" name="Freeform 45"/>
              <p:cNvSpPr/>
              <p:nvPr/>
            </p:nvSpPr>
            <p:spPr>
              <a:xfrm>
                <a:off x="384165" y="2270408"/>
                <a:ext cx="1289070" cy="1688029"/>
              </a:xfrm>
              <a:custGeom>
                <a:avLst/>
                <a:gdLst>
                  <a:gd name="connsiteX0" fmla="*/ 0 w 1166579"/>
                  <a:gd name="connsiteY0" fmla="*/ 0 h 1688029"/>
                  <a:gd name="connsiteX1" fmla="*/ 1166579 w 1166579"/>
                  <a:gd name="connsiteY1" fmla="*/ 0 h 1688029"/>
                  <a:gd name="connsiteX2" fmla="*/ 1166579 w 1166579"/>
                  <a:gd name="connsiteY2" fmla="*/ 1688029 h 1688029"/>
                  <a:gd name="connsiteX3" fmla="*/ 0 w 1166579"/>
                  <a:gd name="connsiteY3" fmla="*/ 1688029 h 1688029"/>
                  <a:gd name="connsiteX4" fmla="*/ 0 w 1166579"/>
                  <a:gd name="connsiteY4" fmla="*/ 0 h 168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29">
                    <a:moveTo>
                      <a:pt x="0" y="0"/>
                    </a:moveTo>
                    <a:lnTo>
                      <a:pt x="1166579" y="0"/>
                    </a:lnTo>
                    <a:lnTo>
                      <a:pt x="1166579" y="1688029"/>
                    </a:lnTo>
                    <a:lnTo>
                      <a:pt x="0" y="1688029"/>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Environmental Satellite, Data, &amp; Information Service</a:t>
                </a:r>
              </a:p>
              <a:p>
                <a:pPr algn="ctr" defTabSz="711200">
                  <a:lnSpc>
                    <a:spcPct val="90000"/>
                  </a:lnSpc>
                  <a:spcBef>
                    <a:spcPct val="0"/>
                  </a:spcBef>
                  <a:spcAft>
                    <a:spcPct val="35000"/>
                  </a:spcAft>
                </a:pPr>
                <a:endParaRPr lang="en-US" sz="2200" dirty="0">
                  <a:latin typeface="+mj-lt"/>
                </a:endParaRPr>
              </a:p>
              <a:p>
                <a:pPr algn="ctr" defTabSz="711200">
                  <a:lnSpc>
                    <a:spcPct val="90000"/>
                  </a:lnSpc>
                  <a:spcBef>
                    <a:spcPct val="0"/>
                  </a:spcBef>
                  <a:spcAft>
                    <a:spcPct val="35000"/>
                  </a:spcAft>
                </a:pPr>
                <a:r>
                  <a:rPr lang="en-US" sz="1400" dirty="0">
                    <a:latin typeface="+mj-lt"/>
                  </a:rPr>
                  <a:t>[NESDIS]</a:t>
                </a:r>
              </a:p>
            </p:txBody>
          </p:sp>
          <p:sp>
            <p:nvSpPr>
              <p:cNvPr id="47" name="Freeform 46"/>
              <p:cNvSpPr/>
              <p:nvPr/>
            </p:nvSpPr>
            <p:spPr>
              <a:xfrm>
                <a:off x="1871367" y="2270409"/>
                <a:ext cx="1166579" cy="1688023"/>
              </a:xfrm>
              <a:custGeom>
                <a:avLst/>
                <a:gdLst>
                  <a:gd name="connsiteX0" fmla="*/ 0 w 1166579"/>
                  <a:gd name="connsiteY0" fmla="*/ 0 h 1688023"/>
                  <a:gd name="connsiteX1" fmla="*/ 1166579 w 1166579"/>
                  <a:gd name="connsiteY1" fmla="*/ 0 h 1688023"/>
                  <a:gd name="connsiteX2" fmla="*/ 1166579 w 1166579"/>
                  <a:gd name="connsiteY2" fmla="*/ 1688023 h 1688023"/>
                  <a:gd name="connsiteX3" fmla="*/ 0 w 1166579"/>
                  <a:gd name="connsiteY3" fmla="*/ 1688023 h 1688023"/>
                  <a:gd name="connsiteX4" fmla="*/ 0 w 1166579"/>
                  <a:gd name="connsiteY4" fmla="*/ 0 h 168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23">
                    <a:moveTo>
                      <a:pt x="0" y="0"/>
                    </a:moveTo>
                    <a:lnTo>
                      <a:pt x="1166579" y="0"/>
                    </a:lnTo>
                    <a:lnTo>
                      <a:pt x="1166579" y="1688023"/>
                    </a:lnTo>
                    <a:lnTo>
                      <a:pt x="0" y="1688023"/>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Marine Fisheries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dirty="0">
                  <a:latin typeface="+mj-lt"/>
                </a:endParaRPr>
              </a:p>
              <a:p>
                <a:pPr algn="ctr" defTabSz="711200">
                  <a:lnSpc>
                    <a:spcPct val="90000"/>
                  </a:lnSpc>
                  <a:spcBef>
                    <a:spcPct val="0"/>
                  </a:spcBef>
                  <a:spcAft>
                    <a:spcPct val="35000"/>
                  </a:spcAft>
                </a:pPr>
                <a:r>
                  <a:rPr lang="en-US" sz="1400" dirty="0">
                    <a:latin typeface="+mj-lt"/>
                  </a:rPr>
                  <a:t>[NMFS]</a:t>
                </a:r>
              </a:p>
            </p:txBody>
          </p:sp>
          <p:sp>
            <p:nvSpPr>
              <p:cNvPr id="48" name="Freeform 47"/>
              <p:cNvSpPr/>
              <p:nvPr/>
            </p:nvSpPr>
            <p:spPr>
              <a:xfrm>
                <a:off x="3282929" y="2270409"/>
                <a:ext cx="1166579" cy="1688047"/>
              </a:xfrm>
              <a:custGeom>
                <a:avLst/>
                <a:gdLst>
                  <a:gd name="connsiteX0" fmla="*/ 0 w 1166579"/>
                  <a:gd name="connsiteY0" fmla="*/ 0 h 1688047"/>
                  <a:gd name="connsiteX1" fmla="*/ 1166579 w 1166579"/>
                  <a:gd name="connsiteY1" fmla="*/ 0 h 1688047"/>
                  <a:gd name="connsiteX2" fmla="*/ 1166579 w 1166579"/>
                  <a:gd name="connsiteY2" fmla="*/ 1688047 h 1688047"/>
                  <a:gd name="connsiteX3" fmla="*/ 0 w 1166579"/>
                  <a:gd name="connsiteY3" fmla="*/ 1688047 h 1688047"/>
                  <a:gd name="connsiteX4" fmla="*/ 0 w 1166579"/>
                  <a:gd name="connsiteY4" fmla="*/ 0 h 168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88047">
                    <a:moveTo>
                      <a:pt x="0" y="0"/>
                    </a:moveTo>
                    <a:lnTo>
                      <a:pt x="1166579" y="0"/>
                    </a:lnTo>
                    <a:lnTo>
                      <a:pt x="1166579" y="1688047"/>
                    </a:lnTo>
                    <a:lnTo>
                      <a:pt x="0" y="1688047"/>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Ocean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r>
                  <a:rPr lang="en-US" sz="1400" dirty="0">
                    <a:latin typeface="+mj-lt"/>
                  </a:rPr>
                  <a:t>[NOS]</a:t>
                </a:r>
              </a:p>
            </p:txBody>
          </p:sp>
          <p:sp>
            <p:nvSpPr>
              <p:cNvPr id="49" name="Freeform 48"/>
              <p:cNvSpPr/>
              <p:nvPr/>
            </p:nvSpPr>
            <p:spPr>
              <a:xfrm>
                <a:off x="4694490" y="2270409"/>
                <a:ext cx="1166579" cy="1699846"/>
              </a:xfrm>
              <a:custGeom>
                <a:avLst/>
                <a:gdLst>
                  <a:gd name="connsiteX0" fmla="*/ 0 w 1166579"/>
                  <a:gd name="connsiteY0" fmla="*/ 0 h 1699846"/>
                  <a:gd name="connsiteX1" fmla="*/ 1166579 w 1166579"/>
                  <a:gd name="connsiteY1" fmla="*/ 0 h 1699846"/>
                  <a:gd name="connsiteX2" fmla="*/ 1166579 w 1166579"/>
                  <a:gd name="connsiteY2" fmla="*/ 1699846 h 1699846"/>
                  <a:gd name="connsiteX3" fmla="*/ 0 w 1166579"/>
                  <a:gd name="connsiteY3" fmla="*/ 1699846 h 1699846"/>
                  <a:gd name="connsiteX4" fmla="*/ 0 w 1166579"/>
                  <a:gd name="connsiteY4" fmla="*/ 0 h 1699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699846">
                    <a:moveTo>
                      <a:pt x="0" y="0"/>
                    </a:moveTo>
                    <a:lnTo>
                      <a:pt x="1166579" y="0"/>
                    </a:lnTo>
                    <a:lnTo>
                      <a:pt x="1166579" y="1699846"/>
                    </a:lnTo>
                    <a:lnTo>
                      <a:pt x="0" y="1699846"/>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National Weather Service</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r>
                  <a:rPr lang="en-US" sz="1400" dirty="0">
                    <a:latin typeface="+mj-lt"/>
                  </a:rPr>
                  <a:t>[NWS]</a:t>
                </a:r>
              </a:p>
            </p:txBody>
          </p:sp>
          <p:sp>
            <p:nvSpPr>
              <p:cNvPr id="50" name="Freeform 49"/>
              <p:cNvSpPr/>
              <p:nvPr/>
            </p:nvSpPr>
            <p:spPr>
              <a:xfrm>
                <a:off x="6106052" y="2270409"/>
                <a:ext cx="1166579" cy="1704962"/>
              </a:xfrm>
              <a:custGeom>
                <a:avLst/>
                <a:gdLst>
                  <a:gd name="connsiteX0" fmla="*/ 0 w 1166579"/>
                  <a:gd name="connsiteY0" fmla="*/ 0 h 1704962"/>
                  <a:gd name="connsiteX1" fmla="*/ 1166579 w 1166579"/>
                  <a:gd name="connsiteY1" fmla="*/ 0 h 1704962"/>
                  <a:gd name="connsiteX2" fmla="*/ 1166579 w 1166579"/>
                  <a:gd name="connsiteY2" fmla="*/ 1704962 h 1704962"/>
                  <a:gd name="connsiteX3" fmla="*/ 0 w 1166579"/>
                  <a:gd name="connsiteY3" fmla="*/ 1704962 h 1704962"/>
                  <a:gd name="connsiteX4" fmla="*/ 0 w 1166579"/>
                  <a:gd name="connsiteY4" fmla="*/ 0 h 170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704962">
                    <a:moveTo>
                      <a:pt x="0" y="0"/>
                    </a:moveTo>
                    <a:lnTo>
                      <a:pt x="1166579" y="0"/>
                    </a:lnTo>
                    <a:lnTo>
                      <a:pt x="1166579" y="1704962"/>
                    </a:lnTo>
                    <a:lnTo>
                      <a:pt x="0" y="1704962"/>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914400">
                  <a:spcBef>
                    <a:spcPct val="0"/>
                  </a:spcBef>
                  <a:defRPr/>
                </a:pPr>
                <a:r>
                  <a:rPr lang="en-US" sz="1400" dirty="0">
                    <a:latin typeface="+mj-lt"/>
                  </a:rPr>
                  <a:t>Office of Marine &amp; Aviation Operations</a:t>
                </a:r>
                <a:br>
                  <a:rPr lang="en-US" sz="1400" dirty="0">
                    <a:latin typeface="+mj-lt"/>
                  </a:rPr>
                </a:br>
                <a:r>
                  <a:rPr lang="en-US" sz="1400" dirty="0">
                    <a:latin typeface="+mj-lt"/>
                  </a:rPr>
                  <a:t>NOAA Corps</a:t>
                </a:r>
              </a:p>
              <a:p>
                <a:pPr algn="ctr" defTabSz="914400">
                  <a:spcBef>
                    <a:spcPct val="0"/>
                  </a:spcBef>
                  <a:defRPr/>
                </a:pPr>
                <a:endParaRPr lang="en-US" sz="1400" dirty="0">
                  <a:latin typeface="+mj-lt"/>
                </a:endParaRPr>
              </a:p>
              <a:p>
                <a:pPr algn="ctr" defTabSz="914400">
                  <a:spcBef>
                    <a:spcPct val="0"/>
                  </a:spcBef>
                  <a:defRPr/>
                </a:pPr>
                <a:endParaRPr lang="en-US" sz="1400" dirty="0">
                  <a:latin typeface="+mj-lt"/>
                </a:endParaRPr>
              </a:p>
              <a:p>
                <a:pPr algn="ctr" defTabSz="666750">
                  <a:lnSpc>
                    <a:spcPct val="90000"/>
                  </a:lnSpc>
                  <a:spcBef>
                    <a:spcPct val="0"/>
                  </a:spcBef>
                  <a:spcAft>
                    <a:spcPct val="35000"/>
                  </a:spcAft>
                </a:pPr>
                <a:r>
                  <a:rPr lang="en-US" sz="1400" dirty="0">
                    <a:latin typeface="+mj-lt"/>
                  </a:rPr>
                  <a:t>[OMAO]</a:t>
                </a:r>
              </a:p>
            </p:txBody>
          </p:sp>
          <p:sp>
            <p:nvSpPr>
              <p:cNvPr id="51" name="Freeform 50"/>
              <p:cNvSpPr/>
              <p:nvPr/>
            </p:nvSpPr>
            <p:spPr>
              <a:xfrm>
                <a:off x="7517614" y="2270409"/>
                <a:ext cx="1166579" cy="1710077"/>
              </a:xfrm>
              <a:custGeom>
                <a:avLst/>
                <a:gdLst>
                  <a:gd name="connsiteX0" fmla="*/ 0 w 1166579"/>
                  <a:gd name="connsiteY0" fmla="*/ 0 h 1710077"/>
                  <a:gd name="connsiteX1" fmla="*/ 1166579 w 1166579"/>
                  <a:gd name="connsiteY1" fmla="*/ 0 h 1710077"/>
                  <a:gd name="connsiteX2" fmla="*/ 1166579 w 1166579"/>
                  <a:gd name="connsiteY2" fmla="*/ 1710077 h 1710077"/>
                  <a:gd name="connsiteX3" fmla="*/ 0 w 1166579"/>
                  <a:gd name="connsiteY3" fmla="*/ 1710077 h 1710077"/>
                  <a:gd name="connsiteX4" fmla="*/ 0 w 1166579"/>
                  <a:gd name="connsiteY4" fmla="*/ 0 h 1710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579" h="1710077">
                    <a:moveTo>
                      <a:pt x="0" y="0"/>
                    </a:moveTo>
                    <a:lnTo>
                      <a:pt x="1166579" y="0"/>
                    </a:lnTo>
                    <a:lnTo>
                      <a:pt x="1166579" y="1710077"/>
                    </a:lnTo>
                    <a:lnTo>
                      <a:pt x="0" y="1710077"/>
                    </a:lnTo>
                    <a:lnTo>
                      <a:pt x="0" y="0"/>
                    </a:lnTo>
                    <a:close/>
                  </a:path>
                </a:pathLst>
              </a:custGeom>
              <a:solidFill>
                <a:srgbClr val="156C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t" anchorCtr="0">
                <a:noAutofit/>
              </a:bodyPr>
              <a:lstStyle/>
              <a:p>
                <a:pPr algn="ctr" defTabSz="711200">
                  <a:lnSpc>
                    <a:spcPct val="90000"/>
                  </a:lnSpc>
                  <a:spcBef>
                    <a:spcPct val="0"/>
                  </a:spcBef>
                  <a:spcAft>
                    <a:spcPct val="35000"/>
                  </a:spcAft>
                </a:pPr>
                <a:r>
                  <a:rPr lang="en-US" sz="1400" dirty="0">
                    <a:latin typeface="+mj-lt"/>
                  </a:rPr>
                  <a:t>Office Oceanic &amp; Atmospheric Research</a:t>
                </a:r>
              </a:p>
              <a:p>
                <a:pPr algn="ctr" defTabSz="711200">
                  <a:lnSpc>
                    <a:spcPct val="90000"/>
                  </a:lnSpc>
                  <a:spcBef>
                    <a:spcPct val="0"/>
                  </a:spcBef>
                  <a:spcAft>
                    <a:spcPct val="35000"/>
                  </a:spcAft>
                </a:pPr>
                <a:endParaRPr lang="en-US" sz="1400" dirty="0">
                  <a:latin typeface="+mj-lt"/>
                </a:endParaRPr>
              </a:p>
              <a:p>
                <a:pPr algn="ctr" defTabSz="711200">
                  <a:lnSpc>
                    <a:spcPct val="90000"/>
                  </a:lnSpc>
                  <a:spcBef>
                    <a:spcPct val="0"/>
                  </a:spcBef>
                  <a:spcAft>
                    <a:spcPct val="35000"/>
                  </a:spcAft>
                </a:pPr>
                <a:endParaRPr lang="en-US" sz="2000" dirty="0">
                  <a:latin typeface="+mj-lt"/>
                </a:endParaRPr>
              </a:p>
              <a:p>
                <a:pPr algn="ctr" defTabSz="711200">
                  <a:lnSpc>
                    <a:spcPct val="90000"/>
                  </a:lnSpc>
                  <a:spcBef>
                    <a:spcPct val="0"/>
                  </a:spcBef>
                  <a:spcAft>
                    <a:spcPct val="35000"/>
                  </a:spcAft>
                </a:pPr>
                <a:r>
                  <a:rPr lang="en-US" sz="1400" dirty="0">
                    <a:latin typeface="+mj-lt"/>
                  </a:rPr>
                  <a:t>[OAR]</a:t>
                </a:r>
              </a:p>
            </p:txBody>
          </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241" y="4146999"/>
              <a:ext cx="1150077"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 name="Picture 33" descr="https://www.noaa.gov/sites/default/files/styles/default_width_325/public/legacy/image/2019/Jun/FocusArea__Oceans%20and%20Coasts.jpg?itok=nGRlX4P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6967"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Picture 34" descr="illustration of a cloud with sun, lightening and rain"/>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3128"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6" name="Picture 35" descr="https://www.noaa.gov/sites/default/files/styles/default_width_325/public/legacy/image/2019/Jun/FocusArea__Satellites.jpg?itok=FRyxtqHt"/>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 name="Picture 36" descr="https://www.noaa.gov/sites/default/files/styles/default_width_650/public/legacy/image/2019/Jun/FocusArea__Marine%20and%20Aviation.jpg?itok=MvzQxGGd"/>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0584" y="4146999"/>
              <a:ext cx="1143000"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8" name="Picture 37" descr="https://www.noaa.gov/sites/default/files/styles/default_width_650/public/legacy/image/2019/Jun/research6.jpg?itok=RY7CCP1p"/>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60488" y="4146999"/>
              <a:ext cx="1150312" cy="102601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2" name="Rounded Rectangle 1"/>
          <p:cNvSpPr/>
          <p:nvPr/>
        </p:nvSpPr>
        <p:spPr>
          <a:xfrm>
            <a:off x="8847440" y="2939827"/>
            <a:ext cx="1330337" cy="3549198"/>
          </a:xfrm>
          <a:prstGeom prst="roundRect">
            <a:avLst/>
          </a:prstGeom>
          <a:noFill/>
          <a:ln w="76200">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8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Ocean Exploration [OAR]</a:t>
            </a:r>
          </a:p>
        </p:txBody>
      </p:sp>
      <p:sp>
        <p:nvSpPr>
          <p:cNvPr id="3" name="Content Placeholder 2"/>
          <p:cNvSpPr>
            <a:spLocks noGrp="1"/>
          </p:cNvSpPr>
          <p:nvPr>
            <p:ph idx="1"/>
          </p:nvPr>
        </p:nvSpPr>
        <p:spPr>
          <a:xfrm>
            <a:off x="646111" y="1574132"/>
            <a:ext cx="10583363" cy="4810626"/>
          </a:xfrm>
        </p:spPr>
        <p:txBody>
          <a:bodyPr>
            <a:normAutofit fontScale="92500" lnSpcReduction="10000"/>
          </a:bodyPr>
          <a:lstStyle/>
          <a:p>
            <a:r>
              <a:rPr lang="en-US" dirty="0"/>
              <a:t>Grants Manager – 80+ projects processed over $44 million in federal awards</a:t>
            </a:r>
          </a:p>
          <a:p>
            <a:pPr lvl="1"/>
            <a:r>
              <a:rPr lang="en-US" dirty="0"/>
              <a:t>Ocean Exploration</a:t>
            </a:r>
          </a:p>
          <a:p>
            <a:pPr lvl="1"/>
            <a:r>
              <a:rPr lang="en-US" dirty="0"/>
              <a:t>Marine Archaeology</a:t>
            </a:r>
          </a:p>
          <a:p>
            <a:pPr lvl="1"/>
            <a:r>
              <a:rPr lang="en-US" dirty="0"/>
              <a:t>Education &amp; Outreach</a:t>
            </a:r>
          </a:p>
          <a:p>
            <a:r>
              <a:rPr lang="en-US" dirty="0"/>
              <a:t>Travel opportunities</a:t>
            </a:r>
          </a:p>
          <a:p>
            <a:pPr lvl="1"/>
            <a:r>
              <a:rPr lang="en-US" dirty="0"/>
              <a:t>National &amp; International</a:t>
            </a:r>
          </a:p>
          <a:p>
            <a:pPr lvl="1"/>
            <a:r>
              <a:rPr lang="en-US" dirty="0"/>
              <a:t>Guam/Palau, Cayman Islands, Bermuda, Bahamas, Gulf of Mexico</a:t>
            </a:r>
          </a:p>
          <a:p>
            <a:r>
              <a:rPr lang="en-US" dirty="0"/>
              <a:t>Chaired sessions at National Conferences (AGU/ASLO/Ocean Sciences)</a:t>
            </a:r>
          </a:p>
          <a:p>
            <a:r>
              <a:rPr lang="en-US" dirty="0"/>
              <a:t>Networking opportunities</a:t>
            </a:r>
          </a:p>
          <a:p>
            <a:pPr lvl="1"/>
            <a:r>
              <a:rPr lang="en-US" dirty="0"/>
              <a:t>Within NOAA</a:t>
            </a:r>
          </a:p>
          <a:p>
            <a:pPr lvl="2"/>
            <a:r>
              <a:rPr lang="en-US" dirty="0"/>
              <a:t>Details</a:t>
            </a:r>
          </a:p>
          <a:p>
            <a:pPr lvl="3"/>
            <a:r>
              <a:rPr lang="en-US" dirty="0"/>
              <a:t>Program Coordination Office (PCO)</a:t>
            </a:r>
          </a:p>
          <a:p>
            <a:pPr lvl="1"/>
            <a:r>
              <a:rPr lang="en-US" dirty="0"/>
              <a:t>Academia</a:t>
            </a:r>
          </a:p>
          <a:p>
            <a:endParaRPr lang="en-US" dirty="0"/>
          </a:p>
          <a:p>
            <a:endParaRPr lang="en-US" dirty="0"/>
          </a:p>
        </p:txBody>
      </p:sp>
    </p:spTree>
    <p:extLst>
      <p:ext uri="{BB962C8B-B14F-4D97-AF65-F5344CB8AC3E}">
        <p14:creationId xmlns:p14="http://schemas.microsoft.com/office/powerpoint/2010/main" val="983372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3|1.6|1.7|1.6|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12214</TotalTime>
  <Words>1949</Words>
  <Application>Microsoft Office PowerPoint</Application>
  <PresentationFormat>Widescreen</PresentationFormat>
  <Paragraphs>304</Paragraphs>
  <Slides>25</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Century Gothic</vt:lpstr>
      <vt:lpstr>Wingdings 3</vt:lpstr>
      <vt:lpstr>Ion</vt:lpstr>
      <vt:lpstr>Knauss to NOAA:  How the Knauss Fellowship can jump start your  NOAA career </vt:lpstr>
      <vt:lpstr>Path to NOAA-this is my journey…</vt:lpstr>
      <vt:lpstr>Education/Career Path</vt:lpstr>
      <vt:lpstr>National Oceanic &amp; Atmospheric Administration</vt:lpstr>
      <vt:lpstr>What is it?</vt:lpstr>
      <vt:lpstr>Knauss Fellowship</vt:lpstr>
      <vt:lpstr>Knauss Fellowship</vt:lpstr>
      <vt:lpstr>National Oceanic &amp; Atmospheric Administration</vt:lpstr>
      <vt:lpstr>Ocean Exploration [OAR]</vt:lpstr>
      <vt:lpstr>National Oceanic &amp; Atmospheric Administration</vt:lpstr>
      <vt:lpstr>Protected Resources [NMFS]</vt:lpstr>
      <vt:lpstr>Southeast Regional Office [NMFS]</vt:lpstr>
      <vt:lpstr>Highly Migratory Species [NMFS]</vt:lpstr>
      <vt:lpstr>NMFS Status of the Stock</vt:lpstr>
      <vt:lpstr>National Oceanic &amp; Atmospheric Administration</vt:lpstr>
      <vt:lpstr>Who is Coast Survey?</vt:lpstr>
      <vt:lpstr>Scope of coverage</vt:lpstr>
      <vt:lpstr>PowerPoint Presentation</vt:lpstr>
      <vt:lpstr>Navigation Manager</vt:lpstr>
      <vt:lpstr>PowerPoint Presentation</vt:lpstr>
      <vt:lpstr>National Oceanic &amp; Atmospheric Administration</vt:lpstr>
      <vt:lpstr>PowerPoint Presentation</vt:lpstr>
      <vt:lpstr>Take-aways</vt:lpstr>
      <vt:lpstr>What will your journey look like?</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nicolas.alvarado</dc:creator>
  <cp:lastModifiedBy>Nicolas Alvarado</cp:lastModifiedBy>
  <cp:revision>61</cp:revision>
  <dcterms:created xsi:type="dcterms:W3CDTF">2021-09-27T15:22:28Z</dcterms:created>
  <dcterms:modified xsi:type="dcterms:W3CDTF">2021-11-29T20:32:25Z</dcterms:modified>
</cp:coreProperties>
</file>